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8" r:id="rId1"/>
  </p:sldMasterIdLst>
  <p:notesMasterIdLst>
    <p:notesMasterId r:id="rId12"/>
  </p:notesMasterIdLst>
  <p:handoutMasterIdLst>
    <p:handoutMasterId r:id="rId13"/>
  </p:handoutMasterIdLst>
  <p:sldIdLst>
    <p:sldId id="314" r:id="rId2"/>
    <p:sldId id="315" r:id="rId3"/>
    <p:sldId id="320" r:id="rId4"/>
    <p:sldId id="339" r:id="rId5"/>
    <p:sldId id="345" r:id="rId6"/>
    <p:sldId id="338" r:id="rId7"/>
    <p:sldId id="332" r:id="rId8"/>
    <p:sldId id="340" r:id="rId9"/>
    <p:sldId id="341" r:id="rId10"/>
    <p:sldId id="319" r:id="rId11"/>
  </p:sldIdLst>
  <p:sldSz cx="9144000" cy="6858000" type="screen4x3"/>
  <p:notesSz cx="6772275" cy="9904413"/>
  <p:defaultTextStyle>
    <a:defPPr>
      <a:defRPr lang="cs-CZ"/>
    </a:defPPr>
    <a:lvl1pPr algn="l" rtl="0" eaLnBrk="0" fontAlgn="base" hangingPunct="0">
      <a:spcBef>
        <a:spcPct val="20000"/>
      </a:spcBef>
      <a:spcAft>
        <a:spcPct val="0"/>
      </a:spcAft>
      <a:buFont typeface="Arial" charset="0"/>
      <a:buChar char="•"/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Font typeface="Arial" charset="0"/>
      <a:buChar char="•"/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Font typeface="Arial" charset="0"/>
      <a:buChar char="•"/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Font typeface="Arial" charset="0"/>
      <a:buChar char="•"/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Font typeface="Arial" charset="0"/>
      <a:buChar char="•"/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990033"/>
    <a:srgbClr val="C4DC4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1429" autoAdjust="0"/>
    <p:restoredTop sz="94660"/>
  </p:normalViewPr>
  <p:slideViewPr>
    <p:cSldViewPr>
      <p:cViewPr varScale="1">
        <p:scale>
          <a:sx n="68" d="100"/>
          <a:sy n="68" d="100"/>
        </p:scale>
        <p:origin x="-12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37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83" tIns="47641" rIns="95283" bIns="47641" numCol="1" anchor="t" anchorCtr="0" compatLnSpc="1">
            <a:prstTxWarp prst="textNoShape">
              <a:avLst/>
            </a:prstTxWarp>
          </a:bodyPr>
          <a:lstStyle>
            <a:lvl1pPr defTabSz="953446" eaLnBrk="0" hangingPunct="0">
              <a:spcBef>
                <a:spcPct val="0"/>
              </a:spcBef>
              <a:buFontTx/>
              <a:buNone/>
              <a:defRPr sz="13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6988" y="0"/>
            <a:ext cx="29337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83" tIns="47641" rIns="95283" bIns="47641" numCol="1" anchor="t" anchorCtr="0" compatLnSpc="1">
            <a:prstTxWarp prst="textNoShape">
              <a:avLst/>
            </a:prstTxWarp>
          </a:bodyPr>
          <a:lstStyle>
            <a:lvl1pPr algn="r" defTabSz="953446" eaLnBrk="0" hangingPunct="0">
              <a:spcBef>
                <a:spcPct val="0"/>
              </a:spcBef>
              <a:buFontTx/>
              <a:buNone/>
              <a:defRPr sz="1300"/>
            </a:lvl1pPr>
          </a:lstStyle>
          <a:p>
            <a:pPr>
              <a:defRPr/>
            </a:pPr>
            <a:fld id="{F787F664-AC88-4462-9AF7-943D48FEE9D0}" type="datetimeFigureOut">
              <a:rPr lang="cs-CZ"/>
              <a:pPr>
                <a:defRPr/>
              </a:pPr>
              <a:t>26.11.2012</a:t>
            </a:fld>
            <a:endParaRPr lang="cs-CZ"/>
          </a:p>
        </p:txBody>
      </p:sp>
      <p:sp>
        <p:nvSpPr>
          <p:cNvPr id="1095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7525"/>
            <a:ext cx="29337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83" tIns="47641" rIns="95283" bIns="47641" numCol="1" anchor="b" anchorCtr="0" compatLnSpc="1">
            <a:prstTxWarp prst="textNoShape">
              <a:avLst/>
            </a:prstTxWarp>
          </a:bodyPr>
          <a:lstStyle>
            <a:lvl1pPr defTabSz="953446" eaLnBrk="0" hangingPunct="0">
              <a:spcBef>
                <a:spcPct val="0"/>
              </a:spcBef>
              <a:buFontTx/>
              <a:buNone/>
              <a:defRPr sz="13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95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6988" y="9407525"/>
            <a:ext cx="29337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83" tIns="47641" rIns="95283" bIns="47641" numCol="1" anchor="b" anchorCtr="0" compatLnSpc="1">
            <a:prstTxWarp prst="textNoShape">
              <a:avLst/>
            </a:prstTxWarp>
          </a:bodyPr>
          <a:lstStyle>
            <a:lvl1pPr algn="r" defTabSz="953446" eaLnBrk="0" hangingPunct="0">
              <a:spcBef>
                <a:spcPct val="0"/>
              </a:spcBef>
              <a:buFontTx/>
              <a:buNone/>
              <a:defRPr sz="1300"/>
            </a:lvl1pPr>
          </a:lstStyle>
          <a:p>
            <a:pPr>
              <a:defRPr/>
            </a:pPr>
            <a:fld id="{3CBD7E3E-E560-4074-A383-1E87C83A854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337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283" tIns="47641" rIns="95283" bIns="47641" numCol="1" anchor="t" anchorCtr="0" compatLnSpc="1">
            <a:prstTxWarp prst="textNoShape">
              <a:avLst/>
            </a:prstTxWarp>
          </a:bodyPr>
          <a:lstStyle>
            <a:lvl1pPr defTabSz="953446" eaLnBrk="1" hangingPunct="1">
              <a:spcBef>
                <a:spcPct val="0"/>
              </a:spcBef>
              <a:buFontTx/>
              <a:buNone/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 bwMode="auto">
          <a:xfrm>
            <a:off x="3836988" y="0"/>
            <a:ext cx="29337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283" tIns="47641" rIns="95283" bIns="47641" numCol="1" anchor="t" anchorCtr="0" compatLnSpc="1">
            <a:prstTxWarp prst="textNoShape">
              <a:avLst/>
            </a:prstTxWarp>
          </a:bodyPr>
          <a:lstStyle>
            <a:lvl1pPr algn="r" defTabSz="953446" eaLnBrk="1" hangingPunct="1">
              <a:spcBef>
                <a:spcPct val="0"/>
              </a:spcBef>
              <a:buFontTx/>
              <a:buNone/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600A1511-9464-4D0C-8809-9035BCA8AF4F}" type="datetimeFigureOut">
              <a:rPr lang="cs-CZ"/>
              <a:pPr>
                <a:defRPr/>
              </a:pPr>
              <a:t>26.11.2012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2950"/>
            <a:ext cx="4948237" cy="3713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178" tIns="45089" rIns="90178" bIns="45089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 bwMode="auto">
          <a:xfrm>
            <a:off x="677863" y="4703763"/>
            <a:ext cx="541655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283" tIns="47641" rIns="95283" bIns="476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 bwMode="auto">
          <a:xfrm>
            <a:off x="0" y="9407525"/>
            <a:ext cx="29337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283" tIns="47641" rIns="95283" bIns="47641" numCol="1" anchor="b" anchorCtr="0" compatLnSpc="1">
            <a:prstTxWarp prst="textNoShape">
              <a:avLst/>
            </a:prstTxWarp>
          </a:bodyPr>
          <a:lstStyle>
            <a:lvl1pPr defTabSz="953446" eaLnBrk="1" hangingPunct="1">
              <a:spcBef>
                <a:spcPct val="0"/>
              </a:spcBef>
              <a:buFontTx/>
              <a:buNone/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 bwMode="auto">
          <a:xfrm>
            <a:off x="3836988" y="9407525"/>
            <a:ext cx="29337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283" tIns="47641" rIns="95283" bIns="47641" numCol="1" anchor="b" anchorCtr="0" compatLnSpc="1">
            <a:prstTxWarp prst="textNoShape">
              <a:avLst/>
            </a:prstTxWarp>
          </a:bodyPr>
          <a:lstStyle>
            <a:lvl1pPr algn="r" defTabSz="953446" eaLnBrk="1" hangingPunct="1">
              <a:spcBef>
                <a:spcPct val="0"/>
              </a:spcBef>
              <a:buFontTx/>
              <a:buNone/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FEEB9D58-87DC-4ED3-A4A5-724E90283D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ený obdélník 21"/>
          <p:cNvSpPr/>
          <p:nvPr userDrawn="1"/>
        </p:nvSpPr>
        <p:spPr>
          <a:xfrm>
            <a:off x="1857375" y="3886200"/>
            <a:ext cx="6572250" cy="1785938"/>
          </a:xfrm>
          <a:prstGeom prst="roundRect">
            <a:avLst/>
          </a:prstGeom>
          <a:solidFill>
            <a:srgbClr val="C4DC4A">
              <a:alpha val="25098"/>
            </a:srgbClr>
          </a:solidFill>
          <a:ln>
            <a:solidFill>
              <a:srgbClr val="C4DC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5" name="Obdélník 10"/>
          <p:cNvSpPr/>
          <p:nvPr userDrawn="1"/>
        </p:nvSpPr>
        <p:spPr>
          <a:xfrm>
            <a:off x="142875" y="0"/>
            <a:ext cx="46038" cy="6858000"/>
          </a:xfrm>
          <a:prstGeom prst="rect">
            <a:avLst/>
          </a:prstGeom>
          <a:solidFill>
            <a:srgbClr val="C4DC4A"/>
          </a:solidFill>
          <a:ln>
            <a:solidFill>
              <a:srgbClr val="C4DC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6" name="Obdélník 11"/>
          <p:cNvSpPr/>
          <p:nvPr userDrawn="1"/>
        </p:nvSpPr>
        <p:spPr>
          <a:xfrm>
            <a:off x="428625" y="0"/>
            <a:ext cx="46038" cy="6858000"/>
          </a:xfrm>
          <a:prstGeom prst="rect">
            <a:avLst/>
          </a:prstGeom>
          <a:solidFill>
            <a:srgbClr val="C4DC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7" name="Obdélník 12"/>
          <p:cNvSpPr/>
          <p:nvPr userDrawn="1"/>
        </p:nvSpPr>
        <p:spPr>
          <a:xfrm>
            <a:off x="525463" y="0"/>
            <a:ext cx="260350" cy="6858000"/>
          </a:xfrm>
          <a:prstGeom prst="rect">
            <a:avLst/>
          </a:prstGeom>
          <a:solidFill>
            <a:srgbClr val="C4DC4A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8" name="Obdélník 13"/>
          <p:cNvSpPr/>
          <p:nvPr userDrawn="1"/>
        </p:nvSpPr>
        <p:spPr>
          <a:xfrm>
            <a:off x="1095375" y="-1588"/>
            <a:ext cx="44450" cy="6858001"/>
          </a:xfrm>
          <a:prstGeom prst="rect">
            <a:avLst/>
          </a:prstGeom>
          <a:solidFill>
            <a:srgbClr val="C4DC4A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9" name="Obdélník 14"/>
          <p:cNvSpPr/>
          <p:nvPr userDrawn="1"/>
        </p:nvSpPr>
        <p:spPr>
          <a:xfrm flipH="1">
            <a:off x="831850" y="0"/>
            <a:ext cx="58738" cy="6858000"/>
          </a:xfrm>
          <a:prstGeom prst="rect">
            <a:avLst/>
          </a:prstGeom>
          <a:solidFill>
            <a:srgbClr val="C4DC4A"/>
          </a:solidFill>
          <a:ln>
            <a:solidFill>
              <a:srgbClr val="C4DC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10" name="Obdélník 15"/>
          <p:cNvSpPr/>
          <p:nvPr userDrawn="1"/>
        </p:nvSpPr>
        <p:spPr>
          <a:xfrm>
            <a:off x="214313" y="0"/>
            <a:ext cx="142875" cy="6858000"/>
          </a:xfrm>
          <a:prstGeom prst="rect">
            <a:avLst/>
          </a:prstGeom>
          <a:solidFill>
            <a:srgbClr val="C4DC4A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11" name="Obdélník 17"/>
          <p:cNvSpPr/>
          <p:nvPr userDrawn="1"/>
        </p:nvSpPr>
        <p:spPr>
          <a:xfrm>
            <a:off x="928688" y="0"/>
            <a:ext cx="82550" cy="6858000"/>
          </a:xfrm>
          <a:prstGeom prst="rect">
            <a:avLst/>
          </a:prstGeom>
          <a:solidFill>
            <a:srgbClr val="C4DC4A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12" name="Obdélník 18"/>
          <p:cNvSpPr/>
          <p:nvPr userDrawn="1"/>
        </p:nvSpPr>
        <p:spPr>
          <a:xfrm>
            <a:off x="1357313" y="0"/>
            <a:ext cx="46037" cy="6858000"/>
          </a:xfrm>
          <a:prstGeom prst="rect">
            <a:avLst/>
          </a:prstGeom>
          <a:solidFill>
            <a:srgbClr val="C4DC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pic>
        <p:nvPicPr>
          <p:cNvPr id="13" name="Picture 22" descr="logo_meta_1_tmavší_FI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75" y="1939925"/>
            <a:ext cx="4794250" cy="170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5" descr="kitka_meta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13700" y="3492500"/>
            <a:ext cx="881063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5" descr="kitka_meta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1538" y="4311650"/>
            <a:ext cx="639762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5" descr="kitka_meta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25" y="5072063"/>
            <a:ext cx="11430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57322" y="3890978"/>
            <a:ext cx="657233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ený obdélník 26"/>
          <p:cNvSpPr/>
          <p:nvPr userDrawn="1"/>
        </p:nvSpPr>
        <p:spPr>
          <a:xfrm>
            <a:off x="857250" y="1576388"/>
            <a:ext cx="7929563" cy="4535487"/>
          </a:xfrm>
          <a:prstGeom prst="roundRect">
            <a:avLst>
              <a:gd name="adj" fmla="val 7118"/>
            </a:avLst>
          </a:prstGeom>
          <a:solidFill>
            <a:srgbClr val="C4DC4A">
              <a:alpha val="25098"/>
            </a:srgbClr>
          </a:solidFill>
          <a:ln>
            <a:solidFill>
              <a:srgbClr val="C4DC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5" name="Obdélník 4"/>
          <p:cNvSpPr/>
          <p:nvPr userDrawn="1"/>
        </p:nvSpPr>
        <p:spPr>
          <a:xfrm>
            <a:off x="285750" y="0"/>
            <a:ext cx="260350" cy="6858000"/>
          </a:xfrm>
          <a:prstGeom prst="rect">
            <a:avLst/>
          </a:prstGeom>
          <a:solidFill>
            <a:srgbClr val="C4DC4A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6" name="Obdélník 5"/>
          <p:cNvSpPr/>
          <p:nvPr userDrawn="1"/>
        </p:nvSpPr>
        <p:spPr>
          <a:xfrm>
            <a:off x="71438" y="0"/>
            <a:ext cx="46037" cy="6858000"/>
          </a:xfrm>
          <a:prstGeom prst="rect">
            <a:avLst/>
          </a:prstGeom>
          <a:solidFill>
            <a:srgbClr val="C4DC4A"/>
          </a:solidFill>
          <a:ln>
            <a:solidFill>
              <a:srgbClr val="C4DC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7" name="Obdélník 8"/>
          <p:cNvSpPr/>
          <p:nvPr userDrawn="1"/>
        </p:nvSpPr>
        <p:spPr>
          <a:xfrm>
            <a:off x="8929688" y="-1588"/>
            <a:ext cx="46037" cy="6858001"/>
          </a:xfrm>
          <a:prstGeom prst="rect">
            <a:avLst/>
          </a:prstGeom>
          <a:solidFill>
            <a:srgbClr val="C4DC4A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8" name="Obdélník 9"/>
          <p:cNvSpPr/>
          <p:nvPr userDrawn="1"/>
        </p:nvSpPr>
        <p:spPr>
          <a:xfrm flipH="1">
            <a:off x="9013825" y="0"/>
            <a:ext cx="58738" cy="6858000"/>
          </a:xfrm>
          <a:prstGeom prst="rect">
            <a:avLst/>
          </a:prstGeom>
          <a:solidFill>
            <a:srgbClr val="C4DC4A"/>
          </a:solidFill>
          <a:ln>
            <a:solidFill>
              <a:srgbClr val="C4DC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9" name="Obdélník 10"/>
          <p:cNvSpPr/>
          <p:nvPr userDrawn="1"/>
        </p:nvSpPr>
        <p:spPr>
          <a:xfrm>
            <a:off x="142875" y="0"/>
            <a:ext cx="71438" cy="6858000"/>
          </a:xfrm>
          <a:prstGeom prst="rect">
            <a:avLst/>
          </a:prstGeom>
          <a:solidFill>
            <a:srgbClr val="C4DC4A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10" name="Obdélník 11"/>
          <p:cNvSpPr/>
          <p:nvPr userDrawn="1"/>
        </p:nvSpPr>
        <p:spPr>
          <a:xfrm>
            <a:off x="8786813" y="0"/>
            <a:ext cx="82550" cy="6858000"/>
          </a:xfrm>
          <a:prstGeom prst="rect">
            <a:avLst/>
          </a:prstGeom>
          <a:solidFill>
            <a:srgbClr val="C4DC4A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cxnSp>
        <p:nvCxnSpPr>
          <p:cNvPr id="11" name="Přímá spojovací čára 14"/>
          <p:cNvCxnSpPr/>
          <p:nvPr userDrawn="1"/>
        </p:nvCxnSpPr>
        <p:spPr>
          <a:xfrm rot="5400000">
            <a:off x="5357019" y="3429794"/>
            <a:ext cx="6858000" cy="1588"/>
          </a:xfrm>
          <a:prstGeom prst="line">
            <a:avLst/>
          </a:prstGeom>
          <a:ln w="28575">
            <a:solidFill>
              <a:srgbClr val="C4DC4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5"/>
          <p:cNvSpPr/>
          <p:nvPr userDrawn="1"/>
        </p:nvSpPr>
        <p:spPr>
          <a:xfrm>
            <a:off x="9001125" y="0"/>
            <a:ext cx="142875" cy="6858000"/>
          </a:xfrm>
          <a:prstGeom prst="rect">
            <a:avLst/>
          </a:prstGeom>
          <a:solidFill>
            <a:srgbClr val="C4DC4A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cxnSp>
        <p:nvCxnSpPr>
          <p:cNvPr id="13" name="Přímá spojovací čára 16"/>
          <p:cNvCxnSpPr/>
          <p:nvPr userDrawn="1"/>
        </p:nvCxnSpPr>
        <p:spPr>
          <a:xfrm rot="5400000">
            <a:off x="-2953543" y="3429794"/>
            <a:ext cx="6858000" cy="1587"/>
          </a:xfrm>
          <a:prstGeom prst="line">
            <a:avLst/>
          </a:prstGeom>
          <a:ln w="28575">
            <a:solidFill>
              <a:srgbClr val="C4DC4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7"/>
          <p:cNvSpPr/>
          <p:nvPr userDrawn="1"/>
        </p:nvSpPr>
        <p:spPr>
          <a:xfrm>
            <a:off x="571500" y="-1588"/>
            <a:ext cx="46038" cy="6858001"/>
          </a:xfrm>
          <a:prstGeom prst="rect">
            <a:avLst/>
          </a:prstGeom>
          <a:solidFill>
            <a:srgbClr val="C4DC4A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cxnSp>
        <p:nvCxnSpPr>
          <p:cNvPr id="15" name="Přímá spojovací čára 18"/>
          <p:cNvCxnSpPr/>
          <p:nvPr userDrawn="1"/>
        </p:nvCxnSpPr>
        <p:spPr>
          <a:xfrm rot="5400000">
            <a:off x="-2572543" y="3428206"/>
            <a:ext cx="6858000" cy="1587"/>
          </a:xfrm>
          <a:prstGeom prst="line">
            <a:avLst/>
          </a:prstGeom>
          <a:ln w="28575">
            <a:solidFill>
              <a:srgbClr val="C4DC4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4" descr="kitka_meta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233363"/>
            <a:ext cx="1285875" cy="123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4" descr="kitka_meta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59788" y="5829300"/>
            <a:ext cx="498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3" descr="logo_meta_1_tmavší_FIN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3663" y="6165850"/>
            <a:ext cx="1873250" cy="66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4" descr="kitka_meta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59775" y="163513"/>
            <a:ext cx="498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14480" y="274638"/>
            <a:ext cx="6972320" cy="1143000"/>
          </a:xfrm>
        </p:spPr>
        <p:txBody>
          <a:bodyPr/>
          <a:lstStyle>
            <a:lvl1pPr algn="l">
              <a:defRPr>
                <a:solidFill>
                  <a:srgbClr val="990033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20" name="Zástupný symbol pro obsah 2"/>
          <p:cNvSpPr>
            <a:spLocks noGrp="1"/>
          </p:cNvSpPr>
          <p:nvPr>
            <p:ph idx="1"/>
          </p:nvPr>
        </p:nvSpPr>
        <p:spPr>
          <a:xfrm>
            <a:off x="928662" y="1714488"/>
            <a:ext cx="7858180" cy="4357717"/>
          </a:xfrm>
          <a:ln>
            <a:noFill/>
          </a:ln>
        </p:spPr>
        <p:txBody>
          <a:bodyPr/>
          <a:lstStyle>
            <a:lvl1pPr>
              <a:lnSpc>
                <a:spcPct val="80000"/>
              </a:lnSpc>
              <a:defRPr/>
            </a:lvl1pPr>
            <a:lvl2pPr>
              <a:lnSpc>
                <a:spcPct val="80000"/>
              </a:lnSpc>
              <a:defRPr/>
            </a:lvl2pPr>
            <a:lvl3pPr>
              <a:lnSpc>
                <a:spcPct val="80000"/>
              </a:lnSpc>
              <a:defRPr/>
            </a:lvl3pPr>
            <a:lvl4pPr>
              <a:lnSpc>
                <a:spcPct val="80000"/>
              </a:lnSpc>
              <a:defRPr/>
            </a:lvl4pPr>
            <a:lvl5pPr>
              <a:lnSpc>
                <a:spcPct val="80000"/>
              </a:lnSpc>
              <a:defRPr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21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FontTx/>
              <a:buNone/>
              <a:defRPr sz="1300">
                <a:solidFill>
                  <a:srgbClr val="990033"/>
                </a:solidFill>
                <a:latin typeface="+mn-lt"/>
              </a:defRPr>
            </a:lvl1pPr>
          </a:lstStyle>
          <a:p>
            <a:pPr>
              <a:defRPr/>
            </a:pPr>
            <a:fld id="{AEB34269-9950-452A-9304-8660AA9C6850}" type="datetime1">
              <a:rPr lang="cs-CZ"/>
              <a:pPr>
                <a:defRPr/>
              </a:pPr>
              <a:t>26.11.2012</a:t>
            </a:fld>
            <a:endParaRPr lang="cs-CZ"/>
          </a:p>
        </p:txBody>
      </p:sp>
      <p:sp>
        <p:nvSpPr>
          <p:cNvPr id="22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FontTx/>
              <a:buNone/>
              <a:defRPr sz="1300">
                <a:solidFill>
                  <a:srgbClr val="990033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cs-CZ"/>
              <a:t>www.meta-os.cz</a:t>
            </a:r>
          </a:p>
        </p:txBody>
      </p:sp>
      <p:sp>
        <p:nvSpPr>
          <p:cNvPr id="23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653213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300">
                <a:solidFill>
                  <a:srgbClr val="990033"/>
                </a:solidFill>
                <a:latin typeface="+mn-lt"/>
              </a:defRPr>
            </a:lvl1pPr>
          </a:lstStyle>
          <a:p>
            <a:pPr>
              <a:defRPr/>
            </a:pPr>
            <a:fld id="{CEC8F7D4-EADC-4787-BEB5-3396B9584C0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abul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ený obdélník 26"/>
          <p:cNvSpPr/>
          <p:nvPr userDrawn="1"/>
        </p:nvSpPr>
        <p:spPr>
          <a:xfrm>
            <a:off x="857250" y="1576388"/>
            <a:ext cx="7929563" cy="4535487"/>
          </a:xfrm>
          <a:prstGeom prst="roundRect">
            <a:avLst>
              <a:gd name="adj" fmla="val 1547"/>
            </a:avLst>
          </a:prstGeom>
          <a:solidFill>
            <a:srgbClr val="C4DC4A">
              <a:alpha val="25098"/>
            </a:srgbClr>
          </a:solidFill>
          <a:ln>
            <a:solidFill>
              <a:srgbClr val="C4DC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5" name="Obdélník 4"/>
          <p:cNvSpPr/>
          <p:nvPr userDrawn="1"/>
        </p:nvSpPr>
        <p:spPr>
          <a:xfrm>
            <a:off x="285750" y="0"/>
            <a:ext cx="260350" cy="6858000"/>
          </a:xfrm>
          <a:prstGeom prst="rect">
            <a:avLst/>
          </a:prstGeom>
          <a:solidFill>
            <a:srgbClr val="C4DC4A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6" name="Obdélník 5"/>
          <p:cNvSpPr/>
          <p:nvPr userDrawn="1"/>
        </p:nvSpPr>
        <p:spPr>
          <a:xfrm>
            <a:off x="71438" y="0"/>
            <a:ext cx="46037" cy="6858000"/>
          </a:xfrm>
          <a:prstGeom prst="rect">
            <a:avLst/>
          </a:prstGeom>
          <a:solidFill>
            <a:srgbClr val="C4DC4A"/>
          </a:solidFill>
          <a:ln>
            <a:solidFill>
              <a:srgbClr val="C4DC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7" name="Obdélník 8"/>
          <p:cNvSpPr/>
          <p:nvPr userDrawn="1"/>
        </p:nvSpPr>
        <p:spPr>
          <a:xfrm>
            <a:off x="8929688" y="-1588"/>
            <a:ext cx="46037" cy="6858001"/>
          </a:xfrm>
          <a:prstGeom prst="rect">
            <a:avLst/>
          </a:prstGeom>
          <a:solidFill>
            <a:srgbClr val="C4DC4A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8" name="Obdélník 9"/>
          <p:cNvSpPr/>
          <p:nvPr userDrawn="1"/>
        </p:nvSpPr>
        <p:spPr>
          <a:xfrm flipH="1">
            <a:off x="9013825" y="0"/>
            <a:ext cx="58738" cy="6858000"/>
          </a:xfrm>
          <a:prstGeom prst="rect">
            <a:avLst/>
          </a:prstGeom>
          <a:solidFill>
            <a:srgbClr val="C4DC4A"/>
          </a:solidFill>
          <a:ln>
            <a:solidFill>
              <a:srgbClr val="C4DC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9" name="Obdélník 10"/>
          <p:cNvSpPr/>
          <p:nvPr userDrawn="1"/>
        </p:nvSpPr>
        <p:spPr>
          <a:xfrm>
            <a:off x="142875" y="0"/>
            <a:ext cx="71438" cy="6858000"/>
          </a:xfrm>
          <a:prstGeom prst="rect">
            <a:avLst/>
          </a:prstGeom>
          <a:solidFill>
            <a:srgbClr val="C4DC4A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10" name="Obdélník 11"/>
          <p:cNvSpPr/>
          <p:nvPr userDrawn="1"/>
        </p:nvSpPr>
        <p:spPr>
          <a:xfrm>
            <a:off x="8786813" y="0"/>
            <a:ext cx="82550" cy="6858000"/>
          </a:xfrm>
          <a:prstGeom prst="rect">
            <a:avLst/>
          </a:prstGeom>
          <a:solidFill>
            <a:srgbClr val="C4DC4A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cxnSp>
        <p:nvCxnSpPr>
          <p:cNvPr id="11" name="Přímá spojovací čára 14"/>
          <p:cNvCxnSpPr/>
          <p:nvPr userDrawn="1"/>
        </p:nvCxnSpPr>
        <p:spPr>
          <a:xfrm rot="5400000">
            <a:off x="5357019" y="3429794"/>
            <a:ext cx="6858000" cy="1588"/>
          </a:xfrm>
          <a:prstGeom prst="line">
            <a:avLst/>
          </a:prstGeom>
          <a:ln w="28575">
            <a:solidFill>
              <a:srgbClr val="C4DC4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5"/>
          <p:cNvSpPr/>
          <p:nvPr userDrawn="1"/>
        </p:nvSpPr>
        <p:spPr>
          <a:xfrm>
            <a:off x="9001125" y="0"/>
            <a:ext cx="142875" cy="6858000"/>
          </a:xfrm>
          <a:prstGeom prst="rect">
            <a:avLst/>
          </a:prstGeom>
          <a:solidFill>
            <a:srgbClr val="C4DC4A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cxnSp>
        <p:nvCxnSpPr>
          <p:cNvPr id="13" name="Přímá spojovací čára 16"/>
          <p:cNvCxnSpPr/>
          <p:nvPr userDrawn="1"/>
        </p:nvCxnSpPr>
        <p:spPr>
          <a:xfrm rot="5400000">
            <a:off x="-2953543" y="3429794"/>
            <a:ext cx="6858000" cy="1587"/>
          </a:xfrm>
          <a:prstGeom prst="line">
            <a:avLst/>
          </a:prstGeom>
          <a:ln w="28575">
            <a:solidFill>
              <a:srgbClr val="C4DC4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7"/>
          <p:cNvSpPr/>
          <p:nvPr userDrawn="1"/>
        </p:nvSpPr>
        <p:spPr>
          <a:xfrm>
            <a:off x="571500" y="-1588"/>
            <a:ext cx="46038" cy="6858001"/>
          </a:xfrm>
          <a:prstGeom prst="rect">
            <a:avLst/>
          </a:prstGeom>
          <a:solidFill>
            <a:srgbClr val="C4DC4A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cxnSp>
        <p:nvCxnSpPr>
          <p:cNvPr id="15" name="Přímá spojovací čára 18"/>
          <p:cNvCxnSpPr/>
          <p:nvPr userDrawn="1"/>
        </p:nvCxnSpPr>
        <p:spPr>
          <a:xfrm rot="5400000">
            <a:off x="-2572543" y="3428206"/>
            <a:ext cx="6858000" cy="1587"/>
          </a:xfrm>
          <a:prstGeom prst="line">
            <a:avLst/>
          </a:prstGeom>
          <a:ln w="28575">
            <a:solidFill>
              <a:srgbClr val="C4DC4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4" descr="kitka_meta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233363"/>
            <a:ext cx="1285875" cy="123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23" descr="logo_meta_1_tmavší_FIN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3663" y="6165850"/>
            <a:ext cx="1873250" cy="66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4" descr="kitka_meta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59775" y="163513"/>
            <a:ext cx="498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14480" y="274638"/>
            <a:ext cx="6972320" cy="1143000"/>
          </a:xfrm>
        </p:spPr>
        <p:txBody>
          <a:bodyPr/>
          <a:lstStyle>
            <a:lvl1pPr algn="l">
              <a:defRPr>
                <a:solidFill>
                  <a:srgbClr val="990033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20" name="Zástupný symbol pro obsah 2"/>
          <p:cNvSpPr>
            <a:spLocks noGrp="1"/>
          </p:cNvSpPr>
          <p:nvPr>
            <p:ph idx="1"/>
          </p:nvPr>
        </p:nvSpPr>
        <p:spPr>
          <a:xfrm>
            <a:off x="857224" y="1571612"/>
            <a:ext cx="7925829" cy="4528399"/>
          </a:xfrm>
          <a:ln>
            <a:noFill/>
          </a:ln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19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FontTx/>
              <a:buNone/>
              <a:defRPr sz="1300">
                <a:solidFill>
                  <a:srgbClr val="990033"/>
                </a:solidFill>
                <a:latin typeface="+mn-lt"/>
              </a:defRPr>
            </a:lvl1pPr>
          </a:lstStyle>
          <a:p>
            <a:pPr>
              <a:defRPr/>
            </a:pPr>
            <a:fld id="{28EC7F4C-76A7-4392-A008-74216645D396}" type="datetime1">
              <a:rPr lang="cs-CZ"/>
              <a:pPr>
                <a:defRPr/>
              </a:pPr>
              <a:t>26.11.2012</a:t>
            </a:fld>
            <a:endParaRPr lang="cs-CZ"/>
          </a:p>
        </p:txBody>
      </p:sp>
      <p:sp>
        <p:nvSpPr>
          <p:cNvPr id="21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FontTx/>
              <a:buNone/>
              <a:defRPr sz="1300">
                <a:solidFill>
                  <a:srgbClr val="990033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cs-CZ"/>
              <a:t>www.meta-os.cz</a:t>
            </a:r>
          </a:p>
        </p:txBody>
      </p:sp>
      <p:sp>
        <p:nvSpPr>
          <p:cNvPr id="22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653213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300">
                <a:solidFill>
                  <a:srgbClr val="990033"/>
                </a:solidFill>
                <a:latin typeface="+mn-lt"/>
              </a:defRPr>
            </a:lvl1pPr>
          </a:lstStyle>
          <a:p>
            <a:pPr>
              <a:defRPr/>
            </a:pPr>
            <a:fld id="{671AE527-AD00-44C4-A68E-9B9E9409BDC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Fotky-Obrazky_s-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 userDrawn="1"/>
        </p:nvSpPr>
        <p:spPr>
          <a:xfrm>
            <a:off x="285750" y="0"/>
            <a:ext cx="260350" cy="6858000"/>
          </a:xfrm>
          <a:prstGeom prst="rect">
            <a:avLst/>
          </a:prstGeom>
          <a:solidFill>
            <a:srgbClr val="C4DC4A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5" name="Obdélník 4"/>
          <p:cNvSpPr/>
          <p:nvPr userDrawn="1"/>
        </p:nvSpPr>
        <p:spPr>
          <a:xfrm>
            <a:off x="71438" y="0"/>
            <a:ext cx="46037" cy="6858000"/>
          </a:xfrm>
          <a:prstGeom prst="rect">
            <a:avLst/>
          </a:prstGeom>
          <a:solidFill>
            <a:srgbClr val="C4DC4A"/>
          </a:solidFill>
          <a:ln>
            <a:solidFill>
              <a:srgbClr val="C4DC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6" name="Obdélník 5"/>
          <p:cNvSpPr/>
          <p:nvPr userDrawn="1"/>
        </p:nvSpPr>
        <p:spPr>
          <a:xfrm>
            <a:off x="8929688" y="-1588"/>
            <a:ext cx="46037" cy="6858001"/>
          </a:xfrm>
          <a:prstGeom prst="rect">
            <a:avLst/>
          </a:prstGeom>
          <a:solidFill>
            <a:srgbClr val="C4DC4A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7" name="Obdélník 6"/>
          <p:cNvSpPr/>
          <p:nvPr userDrawn="1"/>
        </p:nvSpPr>
        <p:spPr>
          <a:xfrm flipH="1">
            <a:off x="9013825" y="0"/>
            <a:ext cx="58738" cy="6858000"/>
          </a:xfrm>
          <a:prstGeom prst="rect">
            <a:avLst/>
          </a:prstGeom>
          <a:solidFill>
            <a:srgbClr val="C4DC4A"/>
          </a:solidFill>
          <a:ln>
            <a:solidFill>
              <a:srgbClr val="C4DC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8" name="Obdélník 7"/>
          <p:cNvSpPr/>
          <p:nvPr userDrawn="1"/>
        </p:nvSpPr>
        <p:spPr>
          <a:xfrm>
            <a:off x="142875" y="0"/>
            <a:ext cx="71438" cy="6858000"/>
          </a:xfrm>
          <a:prstGeom prst="rect">
            <a:avLst/>
          </a:prstGeom>
          <a:solidFill>
            <a:srgbClr val="C4DC4A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9" name="Obdélník 8"/>
          <p:cNvSpPr/>
          <p:nvPr userDrawn="1"/>
        </p:nvSpPr>
        <p:spPr>
          <a:xfrm>
            <a:off x="8786813" y="0"/>
            <a:ext cx="82550" cy="6858000"/>
          </a:xfrm>
          <a:prstGeom prst="rect">
            <a:avLst/>
          </a:prstGeom>
          <a:solidFill>
            <a:srgbClr val="C4DC4A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cxnSp>
        <p:nvCxnSpPr>
          <p:cNvPr id="10" name="Přímá spojovací čára 14"/>
          <p:cNvCxnSpPr/>
          <p:nvPr userDrawn="1"/>
        </p:nvCxnSpPr>
        <p:spPr>
          <a:xfrm rot="5400000">
            <a:off x="5357019" y="3429794"/>
            <a:ext cx="6858000" cy="1588"/>
          </a:xfrm>
          <a:prstGeom prst="line">
            <a:avLst/>
          </a:prstGeom>
          <a:ln w="28575">
            <a:solidFill>
              <a:srgbClr val="C4DC4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bdélník 15"/>
          <p:cNvSpPr/>
          <p:nvPr userDrawn="1"/>
        </p:nvSpPr>
        <p:spPr>
          <a:xfrm>
            <a:off x="9001125" y="0"/>
            <a:ext cx="142875" cy="6858000"/>
          </a:xfrm>
          <a:prstGeom prst="rect">
            <a:avLst/>
          </a:prstGeom>
          <a:solidFill>
            <a:srgbClr val="C4DC4A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cxnSp>
        <p:nvCxnSpPr>
          <p:cNvPr id="12" name="Přímá spojovací čára 16"/>
          <p:cNvCxnSpPr/>
          <p:nvPr userDrawn="1"/>
        </p:nvCxnSpPr>
        <p:spPr>
          <a:xfrm rot="5400000">
            <a:off x="-2953543" y="3429794"/>
            <a:ext cx="6858000" cy="1587"/>
          </a:xfrm>
          <a:prstGeom prst="line">
            <a:avLst/>
          </a:prstGeom>
          <a:ln w="28575">
            <a:solidFill>
              <a:srgbClr val="C4DC4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4" descr="kitka_meta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233363"/>
            <a:ext cx="1285875" cy="123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4" descr="kitka_meta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59775" y="163513"/>
            <a:ext cx="498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3" descr="logo_meta_1_tmavší_FIN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3663" y="6165850"/>
            <a:ext cx="1873250" cy="66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14480" y="274638"/>
            <a:ext cx="6972320" cy="1143000"/>
          </a:xfrm>
        </p:spPr>
        <p:txBody>
          <a:bodyPr/>
          <a:lstStyle>
            <a:lvl1pPr algn="l">
              <a:defRPr>
                <a:solidFill>
                  <a:srgbClr val="990033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20" name="Zástupný symbol pro obsah 2"/>
          <p:cNvSpPr>
            <a:spLocks noGrp="1"/>
          </p:cNvSpPr>
          <p:nvPr>
            <p:ph idx="1"/>
          </p:nvPr>
        </p:nvSpPr>
        <p:spPr>
          <a:xfrm>
            <a:off x="541422" y="1571612"/>
            <a:ext cx="8217568" cy="4572032"/>
          </a:xfrm>
          <a:ln>
            <a:noFill/>
          </a:ln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16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FontTx/>
              <a:buNone/>
              <a:defRPr sz="1300">
                <a:solidFill>
                  <a:srgbClr val="990033"/>
                </a:solidFill>
                <a:latin typeface="+mn-lt"/>
              </a:defRPr>
            </a:lvl1pPr>
          </a:lstStyle>
          <a:p>
            <a:pPr>
              <a:defRPr/>
            </a:pPr>
            <a:fld id="{54A5F6BE-94C7-4C35-BD97-95913BE733B9}" type="datetime1">
              <a:rPr lang="cs-CZ"/>
              <a:pPr>
                <a:defRPr/>
              </a:pPr>
              <a:t>26.11.2012</a:t>
            </a:fld>
            <a:endParaRPr lang="cs-CZ"/>
          </a:p>
        </p:txBody>
      </p:sp>
      <p:sp>
        <p:nvSpPr>
          <p:cNvPr id="17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FontTx/>
              <a:buNone/>
              <a:defRPr sz="1300">
                <a:solidFill>
                  <a:srgbClr val="990033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cs-CZ"/>
              <a:t>www.meta-os.cz</a:t>
            </a:r>
          </a:p>
        </p:txBody>
      </p:sp>
      <p:sp>
        <p:nvSpPr>
          <p:cNvPr id="18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653213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300">
                <a:solidFill>
                  <a:srgbClr val="990033"/>
                </a:solidFill>
                <a:latin typeface="+mn-lt"/>
              </a:defRPr>
            </a:lvl1pPr>
          </a:lstStyle>
          <a:p>
            <a:pPr>
              <a:defRPr/>
            </a:pPr>
            <a:fld id="{1630C046-A9C7-43CF-B007-01E8D9D05C4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Fotky-Obrázky_bez-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 userDrawn="1"/>
        </p:nvSpPr>
        <p:spPr>
          <a:xfrm>
            <a:off x="285750" y="0"/>
            <a:ext cx="260350" cy="6858000"/>
          </a:xfrm>
          <a:prstGeom prst="rect">
            <a:avLst/>
          </a:prstGeom>
          <a:solidFill>
            <a:srgbClr val="C4DC4A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4" name="Obdélník 3"/>
          <p:cNvSpPr/>
          <p:nvPr userDrawn="1"/>
        </p:nvSpPr>
        <p:spPr>
          <a:xfrm>
            <a:off x="71438" y="0"/>
            <a:ext cx="46037" cy="6858000"/>
          </a:xfrm>
          <a:prstGeom prst="rect">
            <a:avLst/>
          </a:prstGeom>
          <a:solidFill>
            <a:srgbClr val="C4DC4A"/>
          </a:solidFill>
          <a:ln>
            <a:solidFill>
              <a:srgbClr val="C4DC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5" name="Obdélník 4"/>
          <p:cNvSpPr/>
          <p:nvPr userDrawn="1"/>
        </p:nvSpPr>
        <p:spPr>
          <a:xfrm>
            <a:off x="8929688" y="-1588"/>
            <a:ext cx="46037" cy="6858001"/>
          </a:xfrm>
          <a:prstGeom prst="rect">
            <a:avLst/>
          </a:prstGeom>
          <a:solidFill>
            <a:srgbClr val="C4DC4A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6" name="Obdélník 5"/>
          <p:cNvSpPr/>
          <p:nvPr userDrawn="1"/>
        </p:nvSpPr>
        <p:spPr>
          <a:xfrm flipH="1">
            <a:off x="9013825" y="0"/>
            <a:ext cx="58738" cy="6858000"/>
          </a:xfrm>
          <a:prstGeom prst="rect">
            <a:avLst/>
          </a:prstGeom>
          <a:solidFill>
            <a:srgbClr val="C4DC4A"/>
          </a:solidFill>
          <a:ln>
            <a:solidFill>
              <a:srgbClr val="C4DC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7" name="Obdélník 6"/>
          <p:cNvSpPr/>
          <p:nvPr userDrawn="1"/>
        </p:nvSpPr>
        <p:spPr>
          <a:xfrm>
            <a:off x="142875" y="0"/>
            <a:ext cx="71438" cy="6858000"/>
          </a:xfrm>
          <a:prstGeom prst="rect">
            <a:avLst/>
          </a:prstGeom>
          <a:solidFill>
            <a:srgbClr val="C4DC4A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8" name="Obdélník 7"/>
          <p:cNvSpPr/>
          <p:nvPr userDrawn="1"/>
        </p:nvSpPr>
        <p:spPr>
          <a:xfrm>
            <a:off x="8786813" y="0"/>
            <a:ext cx="82550" cy="6858000"/>
          </a:xfrm>
          <a:prstGeom prst="rect">
            <a:avLst/>
          </a:prstGeom>
          <a:solidFill>
            <a:srgbClr val="C4DC4A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cxnSp>
        <p:nvCxnSpPr>
          <p:cNvPr id="9" name="Přímá spojovací čára 14"/>
          <p:cNvCxnSpPr/>
          <p:nvPr userDrawn="1"/>
        </p:nvCxnSpPr>
        <p:spPr>
          <a:xfrm rot="5400000">
            <a:off x="5357019" y="3429794"/>
            <a:ext cx="6858000" cy="1588"/>
          </a:xfrm>
          <a:prstGeom prst="line">
            <a:avLst/>
          </a:prstGeom>
          <a:ln w="28575">
            <a:solidFill>
              <a:srgbClr val="C4DC4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15"/>
          <p:cNvSpPr/>
          <p:nvPr userDrawn="1"/>
        </p:nvSpPr>
        <p:spPr>
          <a:xfrm>
            <a:off x="9001125" y="0"/>
            <a:ext cx="142875" cy="6858000"/>
          </a:xfrm>
          <a:prstGeom prst="rect">
            <a:avLst/>
          </a:prstGeom>
          <a:solidFill>
            <a:srgbClr val="C4DC4A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cxnSp>
        <p:nvCxnSpPr>
          <p:cNvPr id="11" name="Přímá spojovací čára 16"/>
          <p:cNvCxnSpPr/>
          <p:nvPr userDrawn="1"/>
        </p:nvCxnSpPr>
        <p:spPr>
          <a:xfrm rot="5400000">
            <a:off x="-2953543" y="3429794"/>
            <a:ext cx="6858000" cy="1587"/>
          </a:xfrm>
          <a:prstGeom prst="line">
            <a:avLst/>
          </a:prstGeom>
          <a:ln w="28575">
            <a:solidFill>
              <a:srgbClr val="C4DC4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3" descr="logo_meta_1_tmavší_FI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3663" y="6165850"/>
            <a:ext cx="1873250" cy="66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5" descr="kitka_meta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85813"/>
            <a:ext cx="371475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5" descr="kitka_meta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15375" y="500063"/>
            <a:ext cx="282575" cy="27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5" descr="kitka_meta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2438" y="63500"/>
            <a:ext cx="642937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Zástupný symbol pro obsah 2"/>
          <p:cNvSpPr>
            <a:spLocks noGrp="1"/>
          </p:cNvSpPr>
          <p:nvPr>
            <p:ph idx="1"/>
          </p:nvPr>
        </p:nvSpPr>
        <p:spPr>
          <a:xfrm>
            <a:off x="541422" y="625642"/>
            <a:ext cx="8217568" cy="5518002"/>
          </a:xfrm>
          <a:ln>
            <a:noFill/>
          </a:ln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16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FontTx/>
              <a:buNone/>
              <a:defRPr sz="1300">
                <a:solidFill>
                  <a:srgbClr val="990033"/>
                </a:solidFill>
                <a:latin typeface="+mn-lt"/>
              </a:defRPr>
            </a:lvl1pPr>
          </a:lstStyle>
          <a:p>
            <a:pPr>
              <a:defRPr/>
            </a:pPr>
            <a:fld id="{C4885737-D525-4CF1-98ED-B5EC5CEFB6CF}" type="datetime1">
              <a:rPr lang="cs-CZ"/>
              <a:pPr>
                <a:defRPr/>
              </a:pPr>
              <a:t>26.11.2012</a:t>
            </a:fld>
            <a:endParaRPr lang="cs-CZ"/>
          </a:p>
        </p:txBody>
      </p:sp>
      <p:sp>
        <p:nvSpPr>
          <p:cNvPr id="17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FontTx/>
              <a:buNone/>
              <a:defRPr sz="1300">
                <a:solidFill>
                  <a:srgbClr val="990033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cs-CZ"/>
              <a:t>www.meta-os.cz</a:t>
            </a:r>
          </a:p>
        </p:txBody>
      </p:sp>
      <p:sp>
        <p:nvSpPr>
          <p:cNvPr id="18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653213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300">
                <a:solidFill>
                  <a:srgbClr val="990033"/>
                </a:solidFill>
                <a:latin typeface="+mn-lt"/>
              </a:defRPr>
            </a:lvl1pPr>
          </a:lstStyle>
          <a:p>
            <a:pPr>
              <a:defRPr/>
            </a:pPr>
            <a:fld id="{574D505E-F9DE-4CE9-8219-410037080AA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osle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ený obdélník 21"/>
          <p:cNvSpPr/>
          <p:nvPr userDrawn="1"/>
        </p:nvSpPr>
        <p:spPr>
          <a:xfrm>
            <a:off x="2928938" y="3214688"/>
            <a:ext cx="5857875" cy="2457450"/>
          </a:xfrm>
          <a:prstGeom prst="roundRect">
            <a:avLst/>
          </a:prstGeom>
          <a:solidFill>
            <a:srgbClr val="C4DC4A">
              <a:alpha val="25098"/>
            </a:srgbClr>
          </a:solidFill>
          <a:ln>
            <a:solidFill>
              <a:srgbClr val="C4DC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5" name="Nadpis 1"/>
          <p:cNvSpPr txBox="1">
            <a:spLocks/>
          </p:cNvSpPr>
          <p:nvPr userDrawn="1"/>
        </p:nvSpPr>
        <p:spPr>
          <a:xfrm>
            <a:off x="1643063" y="1500188"/>
            <a:ext cx="7286625" cy="768350"/>
          </a:xfrm>
          <a:prstGeom prst="rect">
            <a:avLst/>
          </a:prstGeom>
        </p:spPr>
        <p:txBody>
          <a:bodyPr anchor="ctr"/>
          <a:lstStyle/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cs-CZ" sz="4400">
                <a:solidFill>
                  <a:srgbClr val="990033"/>
                </a:solidFill>
                <a:latin typeface="Verdana" pitchFamily="34" charset="0"/>
              </a:rPr>
              <a:t>Děkuji za pozornost!</a:t>
            </a:r>
          </a:p>
        </p:txBody>
      </p:sp>
      <p:sp>
        <p:nvSpPr>
          <p:cNvPr id="6" name="Obdélník 10"/>
          <p:cNvSpPr/>
          <p:nvPr userDrawn="1"/>
        </p:nvSpPr>
        <p:spPr>
          <a:xfrm>
            <a:off x="142875" y="0"/>
            <a:ext cx="46038" cy="6858000"/>
          </a:xfrm>
          <a:prstGeom prst="rect">
            <a:avLst/>
          </a:prstGeom>
          <a:solidFill>
            <a:srgbClr val="C4DC4A"/>
          </a:solidFill>
          <a:ln>
            <a:solidFill>
              <a:srgbClr val="C4DC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7" name="Obdélník 11"/>
          <p:cNvSpPr/>
          <p:nvPr userDrawn="1"/>
        </p:nvSpPr>
        <p:spPr>
          <a:xfrm>
            <a:off x="428625" y="0"/>
            <a:ext cx="46038" cy="6858000"/>
          </a:xfrm>
          <a:prstGeom prst="rect">
            <a:avLst/>
          </a:prstGeom>
          <a:solidFill>
            <a:srgbClr val="C4DC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8" name="Obdélník 12"/>
          <p:cNvSpPr/>
          <p:nvPr userDrawn="1"/>
        </p:nvSpPr>
        <p:spPr>
          <a:xfrm>
            <a:off x="525463" y="0"/>
            <a:ext cx="260350" cy="6858000"/>
          </a:xfrm>
          <a:prstGeom prst="rect">
            <a:avLst/>
          </a:prstGeom>
          <a:solidFill>
            <a:srgbClr val="C4DC4A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9" name="Obdélník 13"/>
          <p:cNvSpPr/>
          <p:nvPr userDrawn="1"/>
        </p:nvSpPr>
        <p:spPr>
          <a:xfrm>
            <a:off x="1095375" y="-1588"/>
            <a:ext cx="44450" cy="6858001"/>
          </a:xfrm>
          <a:prstGeom prst="rect">
            <a:avLst/>
          </a:prstGeom>
          <a:solidFill>
            <a:srgbClr val="C4DC4A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10" name="Obdélník 14"/>
          <p:cNvSpPr/>
          <p:nvPr userDrawn="1"/>
        </p:nvSpPr>
        <p:spPr>
          <a:xfrm flipH="1">
            <a:off x="831850" y="0"/>
            <a:ext cx="58738" cy="6858000"/>
          </a:xfrm>
          <a:prstGeom prst="rect">
            <a:avLst/>
          </a:prstGeom>
          <a:solidFill>
            <a:srgbClr val="C4DC4A"/>
          </a:solidFill>
          <a:ln>
            <a:solidFill>
              <a:srgbClr val="C4DC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11" name="Obdélník 15"/>
          <p:cNvSpPr/>
          <p:nvPr userDrawn="1"/>
        </p:nvSpPr>
        <p:spPr>
          <a:xfrm>
            <a:off x="214313" y="0"/>
            <a:ext cx="142875" cy="6858000"/>
          </a:xfrm>
          <a:prstGeom prst="rect">
            <a:avLst/>
          </a:prstGeom>
          <a:solidFill>
            <a:srgbClr val="C4DC4A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12" name="Obdélník 17"/>
          <p:cNvSpPr/>
          <p:nvPr userDrawn="1"/>
        </p:nvSpPr>
        <p:spPr>
          <a:xfrm>
            <a:off x="928688" y="0"/>
            <a:ext cx="82550" cy="6858000"/>
          </a:xfrm>
          <a:prstGeom prst="rect">
            <a:avLst/>
          </a:prstGeom>
          <a:solidFill>
            <a:srgbClr val="C4DC4A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sp>
        <p:nvSpPr>
          <p:cNvPr id="13" name="Obdélník 18"/>
          <p:cNvSpPr/>
          <p:nvPr userDrawn="1"/>
        </p:nvSpPr>
        <p:spPr>
          <a:xfrm>
            <a:off x="1357313" y="0"/>
            <a:ext cx="46037" cy="6858000"/>
          </a:xfrm>
          <a:prstGeom prst="rect">
            <a:avLst/>
          </a:prstGeom>
          <a:solidFill>
            <a:srgbClr val="C4DC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cs-CZ" sz="1800"/>
          </a:p>
        </p:txBody>
      </p:sp>
      <p:pic>
        <p:nvPicPr>
          <p:cNvPr id="14" name="Picture 5" descr="kitka_meta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4786313"/>
            <a:ext cx="103028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5" descr="kitka_meta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6300" y="4386263"/>
            <a:ext cx="639763" cy="61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5" descr="kitka_meta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" y="2500313"/>
            <a:ext cx="1997075" cy="191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22" descr="logo_meta_1_tmavší_FIN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35750" y="5876925"/>
            <a:ext cx="2160588" cy="76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000364" y="3429000"/>
            <a:ext cx="5715040" cy="22098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2987675" y="3284538"/>
            <a:ext cx="5761038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9" r:id="rId1"/>
    <p:sldLayoutId id="2147483960" r:id="rId2"/>
    <p:sldLayoutId id="2147483961" r:id="rId3"/>
    <p:sldLayoutId id="2147483962" r:id="rId4"/>
    <p:sldLayoutId id="2147483963" r:id="rId5"/>
    <p:sldLayoutId id="2147483964" r:id="rId6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30263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23825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46238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/>
          </p:cNvSpPr>
          <p:nvPr>
            <p:ph type="body" idx="4294967295"/>
          </p:nvPr>
        </p:nvSpPr>
        <p:spPr>
          <a:xfrm>
            <a:off x="1835150" y="3933825"/>
            <a:ext cx="6562725" cy="1776413"/>
          </a:xfrm>
        </p:spPr>
        <p:txBody>
          <a:bodyPr/>
          <a:lstStyle/>
          <a:p>
            <a:pPr marL="0" indent="0" algn="ctr">
              <a:spcBef>
                <a:spcPct val="0"/>
              </a:spcBef>
            </a:pPr>
            <a:r>
              <a:rPr lang="cs-CZ" sz="4000" b="1" dirty="0" smtClean="0">
                <a:solidFill>
                  <a:srgbClr val="800000"/>
                </a:solidFill>
                <a:latin typeface="Verdana" pitchFamily="34" charset="0"/>
                <a:ea typeface="+mj-ea"/>
                <a:cs typeface="+mj-cs"/>
              </a:rPr>
              <a:t>Projekty META o.s. zaměřené na komunitní tlumočení</a:t>
            </a:r>
            <a:endParaRPr lang="cs-CZ" sz="4000" b="1" dirty="0" smtClean="0">
              <a:solidFill>
                <a:srgbClr val="800000"/>
              </a:solidFill>
              <a:latin typeface="Verdan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/>
            <a:r>
              <a:rPr lang="cs-CZ" dirty="0" smtClean="0"/>
              <a:t>	</a:t>
            </a:r>
            <a:r>
              <a:rPr lang="cs-CZ" sz="2800" dirty="0" smtClean="0"/>
              <a:t>Petra Kozílková</a:t>
            </a:r>
          </a:p>
          <a:p>
            <a:pPr marL="0" indent="0"/>
            <a:r>
              <a:rPr lang="cs-CZ" sz="2800" dirty="0" smtClean="0"/>
              <a:t>	kozilkova@meta-os.</a:t>
            </a:r>
            <a:r>
              <a:rPr lang="cs-CZ" sz="2800" dirty="0" err="1" smtClean="0"/>
              <a:t>cz</a:t>
            </a:r>
            <a:endParaRPr lang="cs-CZ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D5DD061-CDF6-4618-A145-2CE57EB26902}" type="datetime1">
              <a:rPr lang="cs-CZ"/>
              <a:pPr>
                <a:defRPr/>
              </a:pPr>
              <a:t>26.11.2012</a:t>
            </a:fld>
            <a:endParaRPr lang="cs-CZ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www.meta-os.</a:t>
            </a:r>
            <a:r>
              <a:rPr lang="cs-CZ" dirty="0" err="1"/>
              <a:t>cz</a:t>
            </a:r>
            <a:endParaRPr lang="cs-CZ" dirty="0"/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692275" y="274638"/>
            <a:ext cx="6994525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r>
              <a:rPr lang="cs-CZ" sz="2800" b="1" dirty="0" smtClean="0"/>
              <a:t>Sociální tlumočení ve styku s cizinci</a:t>
            </a:r>
          </a:p>
        </p:txBody>
      </p:sp>
      <p:sp>
        <p:nvSpPr>
          <p:cNvPr id="9222" name="Rectangle 3"/>
          <p:cNvSpPr>
            <a:spLocks noGrp="1"/>
          </p:cNvSpPr>
          <p:nvPr>
            <p:ph type="body" idx="4294967295"/>
          </p:nvPr>
        </p:nvSpPr>
        <p:spPr>
          <a:xfrm>
            <a:off x="849313" y="1687513"/>
            <a:ext cx="7932737" cy="4424362"/>
          </a:xfrm>
        </p:spPr>
        <p:txBody>
          <a:bodyPr anchor="t"/>
          <a:lstStyle/>
          <a:p>
            <a:pPr>
              <a:buFont typeface="Arial" charset="0"/>
              <a:buChar char="•"/>
            </a:pPr>
            <a:endParaRPr lang="cs-CZ" dirty="0" smtClean="0"/>
          </a:p>
          <a:p>
            <a:pPr>
              <a:buFont typeface="Arial" pitchFamily="34" charset="0"/>
              <a:buChar char="•"/>
            </a:pPr>
            <a:r>
              <a:rPr lang="cs-CZ" sz="2800" dirty="0" smtClean="0"/>
              <a:t>Projekt byl </a:t>
            </a:r>
            <a:r>
              <a:rPr lang="cs-CZ" sz="2800" dirty="0" smtClean="0"/>
              <a:t>realizován v rámci veřejné zakázky MPSV </a:t>
            </a:r>
            <a:r>
              <a:rPr lang="cs-CZ" sz="2800" dirty="0" smtClean="0"/>
              <a:t>ČR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/>
              <a:t>Období </a:t>
            </a:r>
            <a:r>
              <a:rPr lang="cs-CZ" sz="2800" dirty="0" smtClean="0"/>
              <a:t>realizace: 1. 6. 2011 - 30. 11. </a:t>
            </a:r>
            <a:r>
              <a:rPr lang="cs-CZ" sz="2800" dirty="0" smtClean="0"/>
              <a:t>2011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/>
              <a:t>Místo realizace</a:t>
            </a:r>
            <a:r>
              <a:rPr lang="cs-CZ" sz="2800" dirty="0" smtClean="0"/>
              <a:t>: </a:t>
            </a:r>
            <a:r>
              <a:rPr lang="cs-CZ" sz="2800" dirty="0" smtClean="0"/>
              <a:t>Praha</a:t>
            </a:r>
          </a:p>
          <a:p>
            <a:pPr>
              <a:buFont typeface="Arial" pitchFamily="34" charset="0"/>
              <a:buChar char="•"/>
            </a:pPr>
            <a:endParaRPr lang="cs-CZ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D5DD061-CDF6-4618-A145-2CE57EB26902}" type="datetime1">
              <a:rPr lang="cs-CZ"/>
              <a:pPr>
                <a:defRPr/>
              </a:pPr>
              <a:t>26.11.2012</a:t>
            </a:fld>
            <a:endParaRPr lang="cs-CZ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www.meta-os.cz</a:t>
            </a:r>
          </a:p>
        </p:txBody>
      </p:sp>
      <p:sp>
        <p:nvSpPr>
          <p:cNvPr id="6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9A1388-9537-4C3B-B08E-CA3064DB060D}" type="slidenum">
              <a:rPr lang="cs-CZ"/>
              <a:pPr>
                <a:defRPr/>
              </a:pPr>
              <a:t>3</a:t>
            </a:fld>
            <a:endParaRPr lang="cs-CZ"/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692275" y="274638"/>
            <a:ext cx="6994525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r>
              <a:rPr lang="cs-CZ" sz="2800" b="1" dirty="0" smtClean="0"/>
              <a:t>Sociální tlumočení ve styku s cizinci</a:t>
            </a:r>
            <a:endParaRPr lang="cs-CZ" sz="3000" b="1" dirty="0" smtClean="0">
              <a:solidFill>
                <a:srgbClr val="800000"/>
              </a:solidFill>
              <a:latin typeface="Verdana" pitchFamily="34" charset="0"/>
            </a:endParaRPr>
          </a:p>
        </p:txBody>
      </p:sp>
      <p:sp>
        <p:nvSpPr>
          <p:cNvPr id="10246" name="Rectangle 3"/>
          <p:cNvSpPr>
            <a:spLocks noGrp="1"/>
          </p:cNvSpPr>
          <p:nvPr>
            <p:ph type="body" idx="4294967295"/>
          </p:nvPr>
        </p:nvSpPr>
        <p:spPr>
          <a:xfrm>
            <a:off x="849313" y="1687513"/>
            <a:ext cx="7932737" cy="4424362"/>
          </a:xfrm>
        </p:spPr>
        <p:txBody>
          <a:bodyPr anchor="t"/>
          <a:lstStyle/>
          <a:p>
            <a:endParaRPr lang="cs-CZ" sz="2800" dirty="0" smtClean="0"/>
          </a:p>
          <a:p>
            <a:pPr>
              <a:buFont typeface="Arial" pitchFamily="34" charset="0"/>
              <a:buChar char="•"/>
            </a:pPr>
            <a:r>
              <a:rPr lang="cs-CZ" sz="2800" dirty="0" smtClean="0"/>
              <a:t>Cílem </a:t>
            </a:r>
            <a:r>
              <a:rPr lang="cs-CZ" sz="2800" dirty="0" smtClean="0"/>
              <a:t>projektu </a:t>
            </a:r>
            <a:r>
              <a:rPr lang="cs-CZ" sz="2800" dirty="0" smtClean="0"/>
              <a:t>bylo </a:t>
            </a:r>
            <a:r>
              <a:rPr lang="cs-CZ" sz="2800" dirty="0" smtClean="0"/>
              <a:t>vytvoření vzdělávacího modulu pro potenciální sociální tlumočníky z vietnamské, mongolské a ruské komunity, jejich proškolení a následné zabezpečení odborné stáže. </a:t>
            </a:r>
            <a:endParaRPr lang="cs-CZ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D5DD061-CDF6-4618-A145-2CE57EB26902}" type="datetime1">
              <a:rPr lang="cs-CZ"/>
              <a:pPr>
                <a:defRPr/>
              </a:pPr>
              <a:t>26.11.2012</a:t>
            </a:fld>
            <a:endParaRPr lang="cs-CZ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www.meta-os.cz</a:t>
            </a:r>
          </a:p>
        </p:txBody>
      </p:sp>
      <p:sp>
        <p:nvSpPr>
          <p:cNvPr id="6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9A1388-9537-4C3B-B08E-CA3064DB060D}" type="slidenum">
              <a:rPr lang="cs-CZ"/>
              <a:pPr>
                <a:defRPr/>
              </a:pPr>
              <a:t>4</a:t>
            </a:fld>
            <a:endParaRPr lang="cs-CZ"/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692275" y="274638"/>
            <a:ext cx="6994525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r>
              <a:rPr lang="cs-CZ" sz="2800" b="1" dirty="0" smtClean="0"/>
              <a:t>Sociální tlumočení ve styku s cizinci</a:t>
            </a:r>
            <a:endParaRPr lang="cs-CZ" sz="2800" b="1" dirty="0" smtClean="0">
              <a:solidFill>
                <a:srgbClr val="800000"/>
              </a:solidFill>
              <a:latin typeface="Verdana" pitchFamily="34" charset="0"/>
            </a:endParaRPr>
          </a:p>
        </p:txBody>
      </p:sp>
      <p:sp>
        <p:nvSpPr>
          <p:cNvPr id="10246" name="Rectangle 3"/>
          <p:cNvSpPr>
            <a:spLocks noGrp="1"/>
          </p:cNvSpPr>
          <p:nvPr>
            <p:ph type="body" idx="4294967295"/>
          </p:nvPr>
        </p:nvSpPr>
        <p:spPr>
          <a:xfrm>
            <a:off x="849313" y="1687513"/>
            <a:ext cx="7932737" cy="4424362"/>
          </a:xfrm>
        </p:spPr>
        <p:txBody>
          <a:bodyPr anchor="t"/>
          <a:lstStyle/>
          <a:p>
            <a:pPr>
              <a:buFont typeface="Arial" pitchFamily="34" charset="0"/>
              <a:buChar char="•"/>
            </a:pPr>
            <a:endParaRPr lang="cs-CZ" sz="2800" dirty="0" smtClean="0"/>
          </a:p>
          <a:p>
            <a:pPr>
              <a:buFont typeface="Arial" pitchFamily="34" charset="0"/>
              <a:buChar char="•"/>
            </a:pPr>
            <a:r>
              <a:rPr lang="cs-CZ" sz="2800" dirty="0" smtClean="0"/>
              <a:t>Cílovou </a:t>
            </a:r>
            <a:r>
              <a:rPr lang="cs-CZ" sz="2800" dirty="0" smtClean="0"/>
              <a:t>skupinou projektu </a:t>
            </a:r>
            <a:r>
              <a:rPr lang="cs-CZ" sz="2800" dirty="0" smtClean="0"/>
              <a:t>byli dobře </a:t>
            </a:r>
            <a:r>
              <a:rPr lang="cs-CZ" sz="2800" dirty="0" smtClean="0"/>
              <a:t>jazykově </a:t>
            </a:r>
            <a:r>
              <a:rPr lang="cs-CZ" sz="2800" dirty="0" smtClean="0"/>
              <a:t>vybavení cizinci, kteří </a:t>
            </a:r>
            <a:r>
              <a:rPr lang="cs-CZ" sz="2800" dirty="0" smtClean="0"/>
              <a:t>zároveň </a:t>
            </a:r>
            <a:r>
              <a:rPr lang="cs-CZ" sz="2800" dirty="0" smtClean="0"/>
              <a:t>uvítali </a:t>
            </a:r>
            <a:r>
              <a:rPr lang="cs-CZ" sz="2800" dirty="0" smtClean="0"/>
              <a:t>možnost lepšího profesního uplatnění. </a:t>
            </a:r>
            <a:endParaRPr lang="cs-CZ" sz="2800" dirty="0" smtClean="0"/>
          </a:p>
          <a:p>
            <a:pPr>
              <a:buFont typeface="Arial" pitchFamily="34" charset="0"/>
              <a:buChar char="•"/>
            </a:pPr>
            <a:r>
              <a:rPr lang="cs-CZ" sz="2800" dirty="0" smtClean="0"/>
              <a:t>Projekt měl </a:t>
            </a:r>
            <a:r>
              <a:rPr lang="cs-CZ" sz="2800" dirty="0" smtClean="0"/>
              <a:t>přispět k vyřešení problému nedostatku tlumočníků zaměřených na sociální problematiku</a:t>
            </a:r>
            <a:r>
              <a:rPr lang="cs-CZ" sz="2800" dirty="0" smtClean="0"/>
              <a:t>.</a:t>
            </a:r>
            <a:endParaRPr lang="cs-CZ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D5DD061-CDF6-4618-A145-2CE57EB26902}" type="datetime1">
              <a:rPr lang="cs-CZ"/>
              <a:pPr>
                <a:defRPr/>
              </a:pPr>
              <a:t>26.11.2012</a:t>
            </a:fld>
            <a:endParaRPr lang="cs-CZ" dirty="0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563938" y="6356350"/>
            <a:ext cx="2303462" cy="365125"/>
          </a:xfrm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372225" y="6165850"/>
            <a:ext cx="2414588" cy="555625"/>
          </a:xfrm>
        </p:spPr>
        <p:txBody>
          <a:bodyPr/>
          <a:lstStyle/>
          <a:p>
            <a:pPr>
              <a:defRPr/>
            </a:pPr>
            <a:fld id="{3147C588-F577-416B-BA2D-5027ED4CF280}" type="slidenum">
              <a:rPr lang="cs-CZ"/>
              <a:pPr>
                <a:defRPr/>
              </a:pPr>
              <a:t>5</a:t>
            </a:fld>
            <a:endParaRPr lang="cs-CZ" dirty="0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692275" y="274638"/>
            <a:ext cx="6994525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r>
              <a:rPr lang="cs-CZ" sz="2800" b="1" dirty="0" smtClean="0"/>
              <a:t>Sociální tlumočení ve styku s cizinci</a:t>
            </a:r>
            <a:endParaRPr lang="cs-CZ" sz="2800" b="1" dirty="0" smtClean="0">
              <a:solidFill>
                <a:srgbClr val="800000"/>
              </a:solidFill>
              <a:latin typeface="Verdana" pitchFamily="34" charset="0"/>
            </a:endParaRPr>
          </a:p>
        </p:txBody>
      </p:sp>
      <p:sp>
        <p:nvSpPr>
          <p:cNvPr id="13318" name="Rectangle 3"/>
          <p:cNvSpPr>
            <a:spLocks noGrp="1"/>
          </p:cNvSpPr>
          <p:nvPr>
            <p:ph type="body" idx="4294967295"/>
          </p:nvPr>
        </p:nvSpPr>
        <p:spPr>
          <a:xfrm>
            <a:off x="785787" y="1687512"/>
            <a:ext cx="7996264" cy="4527569"/>
          </a:xfrm>
        </p:spPr>
        <p:txBody>
          <a:bodyPr anchor="t"/>
          <a:lstStyle/>
          <a:p>
            <a:pPr>
              <a:buFont typeface="Arial" pitchFamily="34" charset="0"/>
              <a:buChar char="•"/>
            </a:pPr>
            <a:endParaRPr lang="cs-CZ" sz="2400" dirty="0" smtClean="0"/>
          </a:p>
          <a:p>
            <a:pPr>
              <a:buFont typeface="Arial" pitchFamily="34" charset="0"/>
              <a:buChar char="•"/>
            </a:pPr>
            <a:r>
              <a:rPr lang="cs-CZ" sz="2800" dirty="0" smtClean="0"/>
              <a:t>Součástí </a:t>
            </a:r>
            <a:r>
              <a:rPr lang="cs-CZ" sz="2800" dirty="0" smtClean="0"/>
              <a:t>projektu </a:t>
            </a:r>
            <a:r>
              <a:rPr lang="cs-CZ" sz="2800" dirty="0" smtClean="0"/>
              <a:t>bylo </a:t>
            </a:r>
            <a:r>
              <a:rPr lang="cs-CZ" sz="2800" dirty="0" smtClean="0"/>
              <a:t>rovněž zabezpečení placené stáže pro úspěšné absolventy vzdělávacího modulu. </a:t>
            </a:r>
            <a:endParaRPr lang="cs-CZ" sz="2800" dirty="0" smtClean="0"/>
          </a:p>
          <a:p>
            <a:pPr>
              <a:buFont typeface="Arial" pitchFamily="34" charset="0"/>
              <a:buChar char="•"/>
            </a:pPr>
            <a:endParaRPr lang="cs-CZ" sz="2800" dirty="0" smtClean="0"/>
          </a:p>
          <a:p>
            <a:pPr>
              <a:buFont typeface="Arial" pitchFamily="34" charset="0"/>
              <a:buChar char="•"/>
            </a:pPr>
            <a:r>
              <a:rPr lang="cs-CZ" sz="2800" dirty="0" smtClean="0"/>
              <a:t>Účast </a:t>
            </a:r>
            <a:r>
              <a:rPr lang="cs-CZ" sz="2800" dirty="0" smtClean="0"/>
              <a:t>na vzdělávacím </a:t>
            </a:r>
            <a:r>
              <a:rPr lang="cs-CZ" sz="2800" dirty="0" smtClean="0"/>
              <a:t>modulu byla bezplatná</a:t>
            </a:r>
            <a:endParaRPr lang="cs-CZ" sz="2800" dirty="0" smtClean="0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0" y="393700"/>
            <a:ext cx="261938" cy="260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buFont typeface="Arial" charset="0"/>
              <a:buNone/>
            </a:pPr>
            <a:r>
              <a:rPr lang="fr-FR" sz="1100">
                <a:ea typeface="Calibri" pitchFamily="34" charset="0"/>
                <a:cs typeface="Times New Roman" pitchFamily="18" charset="0"/>
              </a:rPr>
              <a:t>  </a:t>
            </a:r>
            <a:endParaRPr lang="fr-FR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D5DD061-CDF6-4618-A145-2CE57EB26902}" type="datetime1">
              <a:rPr lang="cs-CZ"/>
              <a:pPr>
                <a:defRPr/>
              </a:pPr>
              <a:t>26.11.2012</a:t>
            </a:fld>
            <a:endParaRPr lang="cs-CZ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www.meta-os.</a:t>
            </a:r>
            <a:r>
              <a:rPr lang="cs-CZ" dirty="0" err="1"/>
              <a:t>cz</a:t>
            </a:r>
            <a:endParaRPr lang="cs-CZ" dirty="0"/>
          </a:p>
        </p:txBody>
      </p:sp>
      <p:sp>
        <p:nvSpPr>
          <p:cNvPr id="6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9A1388-9537-4C3B-B08E-CA3064DB060D}" type="slidenum">
              <a:rPr lang="cs-CZ"/>
              <a:pPr>
                <a:defRPr/>
              </a:pPr>
              <a:t>6</a:t>
            </a:fld>
            <a:endParaRPr lang="cs-CZ"/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692275" y="274638"/>
            <a:ext cx="6994525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 dirty="0" smtClean="0"/>
              <a:t>Cizinci jako komunitní tlumočníci</a:t>
            </a:r>
            <a:endParaRPr lang="cs-CZ" sz="3200" b="1" dirty="0"/>
          </a:p>
        </p:txBody>
      </p:sp>
      <p:sp>
        <p:nvSpPr>
          <p:cNvPr id="10246" name="Rectangle 3"/>
          <p:cNvSpPr>
            <a:spLocks noGrp="1"/>
          </p:cNvSpPr>
          <p:nvPr>
            <p:ph type="body" idx="4294967295"/>
          </p:nvPr>
        </p:nvSpPr>
        <p:spPr>
          <a:xfrm>
            <a:off x="899592" y="1628800"/>
            <a:ext cx="7932737" cy="4424362"/>
          </a:xfrm>
        </p:spPr>
        <p:txBody>
          <a:bodyPr anchor="t"/>
          <a:lstStyle/>
          <a:p>
            <a:pPr marL="4763" indent="-4763"/>
            <a:endParaRPr lang="cs-CZ" sz="2100" dirty="0" smtClean="0"/>
          </a:p>
          <a:p>
            <a:pPr>
              <a:buFont typeface="Arial" pitchFamily="34" charset="0"/>
              <a:buChar char="•"/>
            </a:pPr>
            <a:r>
              <a:rPr lang="cs-CZ" sz="2400" dirty="0" smtClean="0"/>
              <a:t>Projekt je financován z prostředků Evropského sociálního fondu prostřednictvím Operačního programu Lidské zdroje a zaměstnanost a státního rozpočtu </a:t>
            </a:r>
            <a:r>
              <a:rPr lang="cs-CZ" sz="2400" dirty="0" smtClean="0"/>
              <a:t>ČR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/>
              <a:t>Doba </a:t>
            </a:r>
            <a:r>
              <a:rPr lang="cs-CZ" sz="2400" dirty="0" smtClean="0"/>
              <a:t>realizace: 1. červenec 2012 – 31. prosinec </a:t>
            </a:r>
            <a:r>
              <a:rPr lang="cs-CZ" sz="2400" dirty="0" smtClean="0"/>
              <a:t>2013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/>
              <a:t>Místo </a:t>
            </a:r>
            <a:r>
              <a:rPr lang="cs-CZ" sz="2400" dirty="0" smtClean="0"/>
              <a:t>realizace: Hl. město Praha, Královéhradecký a Karlovarský kraj.</a:t>
            </a:r>
            <a:br>
              <a:rPr lang="cs-CZ" sz="2400" dirty="0" smtClean="0"/>
            </a:br>
            <a:endParaRPr lang="cs-CZ" sz="2400" dirty="0" smtClean="0"/>
          </a:p>
          <a:p>
            <a:endParaRPr lang="cs-CZ" sz="2200" dirty="0" smtClean="0"/>
          </a:p>
        </p:txBody>
      </p:sp>
      <p:pic>
        <p:nvPicPr>
          <p:cNvPr id="7" name="Obrázek 6" descr="esf_eu_oplzz_Červenápodpora_horizont_CMY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5214950"/>
            <a:ext cx="7286676" cy="7446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D5DD061-CDF6-4618-A145-2CE57EB26902}" type="datetime1">
              <a:rPr lang="cs-CZ"/>
              <a:pPr>
                <a:defRPr/>
              </a:pPr>
              <a:t>26.11.2012</a:t>
            </a:fld>
            <a:endParaRPr lang="cs-CZ" dirty="0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563938" y="6356350"/>
            <a:ext cx="2303462" cy="3651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www.meta-os.</a:t>
            </a:r>
            <a:r>
              <a:rPr lang="cs-CZ" dirty="0" err="1" smtClean="0"/>
              <a:t>cz</a:t>
            </a:r>
            <a:endParaRPr lang="cs-CZ" dirty="0" smtClean="0"/>
          </a:p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372225" y="6165850"/>
            <a:ext cx="2414588" cy="555625"/>
          </a:xfrm>
        </p:spPr>
        <p:txBody>
          <a:bodyPr/>
          <a:lstStyle/>
          <a:p>
            <a:pPr>
              <a:defRPr/>
            </a:pPr>
            <a:fld id="{3147C588-F577-416B-BA2D-5027ED4CF280}" type="slidenum">
              <a:rPr lang="cs-CZ"/>
              <a:pPr>
                <a:defRPr/>
              </a:pPr>
              <a:t>7</a:t>
            </a:fld>
            <a:endParaRPr lang="cs-CZ" dirty="0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692275" y="274638"/>
            <a:ext cx="6994525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r>
              <a:rPr lang="cs-CZ" sz="2800" b="1" dirty="0" smtClean="0"/>
              <a:t>Cizinci jako komunitní tlumočníci</a:t>
            </a:r>
            <a:endParaRPr lang="cs-CZ" sz="3000" b="1" dirty="0" smtClean="0">
              <a:solidFill>
                <a:srgbClr val="800000"/>
              </a:solidFill>
              <a:latin typeface="Verdana" pitchFamily="34" charset="0"/>
            </a:endParaRPr>
          </a:p>
        </p:txBody>
      </p:sp>
      <p:sp>
        <p:nvSpPr>
          <p:cNvPr id="13318" name="Rectangle 3"/>
          <p:cNvSpPr>
            <a:spLocks noGrp="1"/>
          </p:cNvSpPr>
          <p:nvPr>
            <p:ph type="body" idx="4294967295"/>
          </p:nvPr>
        </p:nvSpPr>
        <p:spPr>
          <a:xfrm>
            <a:off x="849313" y="1687513"/>
            <a:ext cx="7932737" cy="4424362"/>
          </a:xfrm>
        </p:spPr>
        <p:txBody>
          <a:bodyPr anchor="t"/>
          <a:lstStyle/>
          <a:p>
            <a:pPr>
              <a:buFont typeface="Arial" charset="0"/>
              <a:buChar char="•"/>
            </a:pPr>
            <a:endParaRPr lang="cs-CZ" sz="2400" dirty="0" smtClean="0"/>
          </a:p>
          <a:p>
            <a:pPr>
              <a:buFont typeface="Arial" pitchFamily="34" charset="0"/>
              <a:buChar char="•"/>
            </a:pPr>
            <a:r>
              <a:rPr lang="cs-CZ" sz="2400" dirty="0" smtClean="0"/>
              <a:t>Projekt je zaměřen na podporu pracovního uplatnění cizinců ze třetích zemí (tzn. mimo EU) s trvalým pobytem z Prahy, Karlovarského, Královéhradeckého kraje. V rámci projektu, který bude trvat 18 měsíců (1.7.2012 – 31.12.2013), bude podpořeno celkem 100 klientů a budou vytvořena pracovní místa sociálních tlumočníků v rámci migračních </a:t>
            </a:r>
            <a:r>
              <a:rPr lang="cs-CZ" sz="2400" dirty="0" smtClean="0"/>
              <a:t>NNO a jiných organizací.</a:t>
            </a:r>
            <a:endParaRPr lang="cs-CZ" sz="2800" dirty="0" smtClean="0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0" y="393700"/>
            <a:ext cx="261938" cy="260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buFont typeface="Arial" charset="0"/>
              <a:buNone/>
            </a:pPr>
            <a:r>
              <a:rPr lang="fr-FR" sz="1100">
                <a:ea typeface="Calibri" pitchFamily="34" charset="0"/>
                <a:cs typeface="Times New Roman" pitchFamily="18" charset="0"/>
              </a:rPr>
              <a:t>  </a:t>
            </a:r>
            <a:endParaRPr lang="fr-FR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D5DD061-CDF6-4618-A145-2CE57EB26902}" type="datetime1">
              <a:rPr lang="cs-CZ"/>
              <a:pPr>
                <a:defRPr/>
              </a:pPr>
              <a:t>26.11.2012</a:t>
            </a:fld>
            <a:endParaRPr lang="cs-CZ" dirty="0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563938" y="6356350"/>
            <a:ext cx="2303462" cy="3651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www.meta-os.</a:t>
            </a:r>
            <a:r>
              <a:rPr lang="cs-CZ" dirty="0" err="1" smtClean="0"/>
              <a:t>cz</a:t>
            </a:r>
            <a:endParaRPr lang="cs-CZ" dirty="0" smtClean="0"/>
          </a:p>
          <a:p>
            <a:pPr>
              <a:defRPr/>
            </a:pPr>
            <a:endParaRPr lang="cs-CZ" b="1" dirty="0"/>
          </a:p>
        </p:txBody>
      </p:sp>
      <p:sp>
        <p:nvSpPr>
          <p:cNvPr id="6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372225" y="6165850"/>
            <a:ext cx="2414588" cy="555625"/>
          </a:xfrm>
        </p:spPr>
        <p:txBody>
          <a:bodyPr/>
          <a:lstStyle/>
          <a:p>
            <a:pPr>
              <a:defRPr/>
            </a:pPr>
            <a:fld id="{3147C588-F577-416B-BA2D-5027ED4CF280}" type="slidenum">
              <a:rPr lang="cs-CZ"/>
              <a:pPr>
                <a:defRPr/>
              </a:pPr>
              <a:t>8</a:t>
            </a:fld>
            <a:endParaRPr lang="cs-CZ" dirty="0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692275" y="274638"/>
            <a:ext cx="6994525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 dirty="0" smtClean="0"/>
              <a:t>Cizinci jako komunitní tlumočníci</a:t>
            </a:r>
            <a:endParaRPr lang="cs-CZ" sz="3000" b="1" dirty="0" smtClean="0">
              <a:solidFill>
                <a:srgbClr val="800000"/>
              </a:solidFill>
              <a:latin typeface="Verdana" pitchFamily="34" charset="0"/>
            </a:endParaRPr>
          </a:p>
        </p:txBody>
      </p:sp>
      <p:sp>
        <p:nvSpPr>
          <p:cNvPr id="13318" name="Rectangle 3"/>
          <p:cNvSpPr>
            <a:spLocks noGrp="1"/>
          </p:cNvSpPr>
          <p:nvPr>
            <p:ph type="body" idx="4294967295"/>
          </p:nvPr>
        </p:nvSpPr>
        <p:spPr>
          <a:xfrm>
            <a:off x="849313" y="1687513"/>
            <a:ext cx="7932737" cy="4424362"/>
          </a:xfrm>
        </p:spPr>
        <p:txBody>
          <a:bodyPr anchor="t"/>
          <a:lstStyle/>
          <a:p>
            <a:pPr>
              <a:buFont typeface="Arial" pitchFamily="34" charset="0"/>
              <a:buChar char="•"/>
            </a:pPr>
            <a:r>
              <a:rPr lang="cs-CZ" sz="2400" dirty="0" smtClean="0"/>
              <a:t>Celá cílová skupina získá v průběhu projektu podporu v podobě aktivity Job klub </a:t>
            </a:r>
            <a:r>
              <a:rPr lang="cs-CZ" sz="2400" dirty="0" smtClean="0"/>
              <a:t>(pracovní poradenství). </a:t>
            </a:r>
            <a:r>
              <a:rPr lang="cs-CZ" sz="2400" dirty="0" smtClean="0"/>
              <a:t>Skupině 30 osob bude nabídnut rekvalifikační kurz Komunitní tlumočníci ve styku s cizinci a </a:t>
            </a:r>
            <a:r>
              <a:rPr lang="cs-CZ" sz="2400" dirty="0" smtClean="0"/>
              <a:t>menšinami (UTRL FF UK) </a:t>
            </a:r>
            <a:r>
              <a:rPr lang="cs-CZ" sz="2400" dirty="0" smtClean="0"/>
              <a:t>a následné dovzdělání v oblastech běžného života v ČR. </a:t>
            </a:r>
            <a:r>
              <a:rPr lang="cs-CZ" sz="2400" dirty="0" smtClean="0"/>
              <a:t>Kritériem </a:t>
            </a:r>
            <a:r>
              <a:rPr lang="cs-CZ" sz="2400" dirty="0" smtClean="0"/>
              <a:t>pro zapojení do kurzu </a:t>
            </a:r>
            <a:r>
              <a:rPr lang="cs-CZ" sz="2400" dirty="0" smtClean="0"/>
              <a:t>byla především </a:t>
            </a:r>
            <a:r>
              <a:rPr lang="cs-CZ" sz="2400" dirty="0" smtClean="0"/>
              <a:t>znalost češtiny adekvátní pro výkon tlumočníka.</a:t>
            </a:r>
            <a:endParaRPr lang="cs-CZ" sz="2800" dirty="0" smtClean="0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0" y="393700"/>
            <a:ext cx="261938" cy="260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buFont typeface="Arial" charset="0"/>
              <a:buNone/>
            </a:pPr>
            <a:r>
              <a:rPr lang="fr-FR" sz="1100">
                <a:ea typeface="Calibri" pitchFamily="34" charset="0"/>
                <a:cs typeface="Times New Roman" pitchFamily="18" charset="0"/>
              </a:rPr>
              <a:t>  </a:t>
            </a:r>
            <a:endParaRPr lang="fr-FR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D5DD061-CDF6-4618-A145-2CE57EB26902}" type="datetime1">
              <a:rPr lang="cs-CZ"/>
              <a:pPr>
                <a:defRPr/>
              </a:pPr>
              <a:t>26.11.2012</a:t>
            </a:fld>
            <a:endParaRPr lang="cs-CZ" dirty="0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563938" y="6356350"/>
            <a:ext cx="2303462" cy="3651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www.meta-os.</a:t>
            </a:r>
            <a:r>
              <a:rPr lang="cs-CZ" dirty="0" err="1" smtClean="0"/>
              <a:t>cz</a:t>
            </a:r>
            <a:endParaRPr lang="cs-CZ" dirty="0" smtClean="0"/>
          </a:p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372225" y="6165850"/>
            <a:ext cx="2414588" cy="555625"/>
          </a:xfrm>
        </p:spPr>
        <p:txBody>
          <a:bodyPr/>
          <a:lstStyle/>
          <a:p>
            <a:pPr>
              <a:defRPr/>
            </a:pPr>
            <a:fld id="{3147C588-F577-416B-BA2D-5027ED4CF280}" type="slidenum">
              <a:rPr lang="cs-CZ"/>
              <a:pPr>
                <a:defRPr/>
              </a:pPr>
              <a:t>9</a:t>
            </a:fld>
            <a:endParaRPr lang="cs-CZ" dirty="0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692275" y="274638"/>
            <a:ext cx="6994525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r>
              <a:rPr lang="cs-CZ" sz="2800" b="1" dirty="0" smtClean="0"/>
              <a:t>Cizinci jako komunitní tlumočníci</a:t>
            </a:r>
            <a:endParaRPr lang="cs-CZ" sz="3000" b="1" dirty="0" smtClean="0">
              <a:solidFill>
                <a:srgbClr val="800000"/>
              </a:solidFill>
              <a:latin typeface="Verdana" pitchFamily="34" charset="0"/>
            </a:endParaRPr>
          </a:p>
        </p:txBody>
      </p:sp>
      <p:sp>
        <p:nvSpPr>
          <p:cNvPr id="13318" name="Rectangle 3"/>
          <p:cNvSpPr>
            <a:spLocks noGrp="1"/>
          </p:cNvSpPr>
          <p:nvPr>
            <p:ph type="body" idx="4294967295"/>
          </p:nvPr>
        </p:nvSpPr>
        <p:spPr>
          <a:xfrm>
            <a:off x="785787" y="1687512"/>
            <a:ext cx="7996264" cy="4527569"/>
          </a:xfrm>
        </p:spPr>
        <p:txBody>
          <a:bodyPr anchor="t"/>
          <a:lstStyle/>
          <a:p>
            <a:pPr>
              <a:buFont typeface="Arial" pitchFamily="34" charset="0"/>
              <a:buChar char="•"/>
            </a:pPr>
            <a:endParaRPr lang="cs-CZ" sz="2400" dirty="0" smtClean="0"/>
          </a:p>
          <a:p>
            <a:pPr>
              <a:buFont typeface="Arial" pitchFamily="34" charset="0"/>
              <a:buChar char="•"/>
            </a:pPr>
            <a:r>
              <a:rPr lang="cs-CZ" sz="2400" dirty="0" smtClean="0"/>
              <a:t>Po </a:t>
            </a:r>
            <a:r>
              <a:rPr lang="cs-CZ" sz="2400" dirty="0" smtClean="0"/>
              <a:t>dobu 6 měsíců budou </a:t>
            </a:r>
            <a:r>
              <a:rPr lang="cs-CZ" sz="2400" dirty="0" smtClean="0"/>
              <a:t>v </a:t>
            </a:r>
            <a:r>
              <a:rPr lang="cs-CZ" sz="2400" dirty="0" smtClean="0"/>
              <a:t>partnerských organizacích </a:t>
            </a:r>
            <a:r>
              <a:rPr lang="cs-CZ" sz="2400" dirty="0" smtClean="0"/>
              <a:t>(od února 2013) vytvořena pracovní </a:t>
            </a:r>
            <a:r>
              <a:rPr lang="cs-CZ" sz="2400" dirty="0" smtClean="0"/>
              <a:t>místa komunitních tlumočníků. </a:t>
            </a:r>
            <a:r>
              <a:rPr lang="cs-CZ" sz="2400" dirty="0" smtClean="0"/>
              <a:t>META </a:t>
            </a:r>
            <a:r>
              <a:rPr lang="cs-CZ" sz="2400" dirty="0" smtClean="0"/>
              <a:t>garantuje vytvoření (v přepočtu) 10 míst, počet a výše úvazků v jednotlivých organizacích bude reagovat na aktuální potřebu samotných organizací a klientů. </a:t>
            </a:r>
            <a:endParaRPr lang="cs-CZ" sz="2800" dirty="0" smtClean="0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0" y="393700"/>
            <a:ext cx="261938" cy="260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buFont typeface="Arial" charset="0"/>
              <a:buNone/>
            </a:pPr>
            <a:r>
              <a:rPr lang="fr-FR" sz="1100">
                <a:ea typeface="Calibri" pitchFamily="34" charset="0"/>
                <a:cs typeface="Times New Roman" pitchFamily="18" charset="0"/>
              </a:rPr>
              <a:t>  </a:t>
            </a:r>
            <a:endParaRPr lang="fr-FR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_Kolí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13_poslední-snímek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prezentace_Kolín</Template>
  <TotalTime>1519</TotalTime>
  <Words>389</Words>
  <Application>Microsoft Office PowerPoint</Application>
  <PresentationFormat>Předvádění na obrazovce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prezentace_Kolín</vt:lpstr>
      <vt:lpstr>Snímek 1</vt:lpstr>
      <vt:lpstr>Sociální tlumočení ve styku s cizinci</vt:lpstr>
      <vt:lpstr>Sociální tlumočení ve styku s cizinci</vt:lpstr>
      <vt:lpstr>Sociální tlumočení ve styku s cizinci</vt:lpstr>
      <vt:lpstr>Sociální tlumočení ve styku s cizinci</vt:lpstr>
      <vt:lpstr>Cizinci jako komunitní tlumočníci</vt:lpstr>
      <vt:lpstr>Cizinci jako komunitní tlumočníci</vt:lpstr>
      <vt:lpstr>Cizinci jako komunitní tlumočníci</vt:lpstr>
      <vt:lpstr>Cizinci jako komunitní tlumočníci</vt:lpstr>
      <vt:lpstr>Snímek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Uživatel</dc:creator>
  <cp:lastModifiedBy>INNO VET</cp:lastModifiedBy>
  <cp:revision>52</cp:revision>
  <dcterms:created xsi:type="dcterms:W3CDTF">2012-11-21T06:54:35Z</dcterms:created>
  <dcterms:modified xsi:type="dcterms:W3CDTF">2012-11-27T11:03:25Z</dcterms:modified>
</cp:coreProperties>
</file>