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60" r:id="rId4"/>
    <p:sldId id="258" r:id="rId5"/>
    <p:sldId id="261" r:id="rId6"/>
    <p:sldId id="300" r:id="rId7"/>
    <p:sldId id="265" r:id="rId8"/>
    <p:sldId id="266" r:id="rId9"/>
    <p:sldId id="262" r:id="rId10"/>
    <p:sldId id="270" r:id="rId11"/>
    <p:sldId id="302" r:id="rId12"/>
    <p:sldId id="303" r:id="rId13"/>
    <p:sldId id="272" r:id="rId14"/>
    <p:sldId id="267" r:id="rId15"/>
    <p:sldId id="274" r:id="rId16"/>
    <p:sldId id="271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301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9144000" cy="6858000" type="screen4x3"/>
  <p:notesSz cx="9144000" cy="6858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900" y="-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6049C-CE42-4CCA-B3BE-6011FE2B69CC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D8322-D54A-409E-9EBA-5274672F88ED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8381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a Imagem do Diapositivo 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9" name="Marcador de Posição de Notas 8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771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88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Promovemos encontros informais entre as mulheres imigrantes.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96792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Da parceria inovadora entre a nossa associação, uma associação feminista (UMAR) e academia (através de uma equipa de investigadores</a:t>
            </a:r>
            <a:r>
              <a:rPr lang="pt-PT" baseline="0" dirty="0" smtClean="0"/>
              <a:t> de um Centro de Estudos Socioeconómicos)</a:t>
            </a:r>
            <a:r>
              <a:rPr lang="pt-PT" dirty="0" smtClean="0"/>
              <a:t>, editamos a brochura, que é não</a:t>
            </a:r>
            <a:r>
              <a:rPr lang="pt-PT" baseline="0" dirty="0" smtClean="0"/>
              <a:t> só um instrumento de informação para as trabalhadoras domésticas, mas também </a:t>
            </a:r>
            <a:r>
              <a:rPr lang="pt-PT" dirty="0" smtClean="0"/>
              <a:t>uma ferramenta poderosa na </a:t>
            </a:r>
            <a:r>
              <a:rPr lang="pt-PT" dirty="0" err="1" smtClean="0"/>
              <a:t>reivendicação</a:t>
            </a:r>
            <a:r>
              <a:rPr lang="pt-PT" dirty="0" smtClean="0"/>
              <a:t> dos seus direitos.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825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68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8F92D-E863-41A0-A168-3EA5BF0D6200}" type="datetimeFigureOut">
              <a:rPr lang="pt-PT" smtClean="0"/>
              <a:pPr/>
              <a:t>27-11-2012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0825-D979-4022-873F-2E7694D2DE4F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limigrante.org/wp-content/uploads/2008/11/boletim-julho-2006.pdf" TargetMode="External"/><Relationship Id="rId3" Type="http://schemas.openxmlformats.org/officeDocument/2006/relationships/image" Target="../media/image3.emf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limigrante.org/wp-content/uploads/2008/04/boletim-novembro-2010.pdf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www.solimigrante.org/wp-content/uploads/2008/11/boletim-maio-2007.pdf" TargetMode="Externa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migrante.org/wp-content/uploads/2010/08/dsc08486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hyperlink" Target="http://www.solimigrante.org/wp-content/uploads/2012/07/Convite-Gami_alt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3.jpeg"/><Relationship Id="rId4" Type="http://schemas.openxmlformats.org/officeDocument/2006/relationships/hyperlink" Target="http://www.solimigrante.org/wp-content/uploads/2012/04/Brochura-Direitos-e-Deveres_final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0"/>
            <a:ext cx="7560840" cy="1412776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IMMIGRANT  SOLIDARITY 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Association for </a:t>
            </a: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the Defense of Immigrants' Rights</a:t>
            </a:r>
            <a:endParaRPr lang="pt-PT" sz="3200" b="1" i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7" name="Imagem 16" descr="G:\SOLIM - LUTA\25 Abril 2012 - Solim\IMG_1989.JPG"/>
          <p:cNvPicPr/>
          <p:nvPr/>
        </p:nvPicPr>
        <p:blipFill>
          <a:blip r:embed="rId4" cstate="print"/>
          <a:srcRect l="-952" t="25977" r="980"/>
          <a:stretch>
            <a:fillRect/>
          </a:stretch>
        </p:blipFill>
        <p:spPr bwMode="auto">
          <a:xfrm>
            <a:off x="179512" y="1484784"/>
            <a:ext cx="87129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WHAT WE DO</a:t>
            </a:r>
            <a:endParaRPr lang="pt-PT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680521"/>
          </a:xfrm>
        </p:spPr>
        <p:txBody>
          <a:bodyPr>
            <a:noAutofit/>
          </a:bodyPr>
          <a:lstStyle/>
          <a:p>
            <a:pPr lvl="0"/>
            <a:endParaRPr lang="en-US" sz="2800" dirty="0" smtClean="0">
              <a:latin typeface="Book Antiqua" pitchFamily="18" charset="0"/>
            </a:endParaRPr>
          </a:p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Present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complaints to the Ombudsman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when the immigrants’ rights are trampled.</a:t>
            </a:r>
            <a:endParaRPr lang="en-US" sz="2800" dirty="0" smtClean="0">
              <a:latin typeface="Book Antiqua" pitchFamily="18" charset="0"/>
            </a:endParaRPr>
          </a:p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Organize language courses (Portuguese, English, Russian, German and Arabic) and computer courses.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Organize dance, percussion, video and other artistic workshops</a:t>
            </a:r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OUR NEWSPAPER</a:t>
            </a:r>
            <a:endParaRPr lang="en-GB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boletim-maio-2007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35274"/>
            <a:ext cx="2484437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Posição de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Imagem 8" descr="boletim-novembro-2010">
            <a:hlinkClick r:id="rId6" tgtFrame="&quot;_blank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1092"/>
            <a:ext cx="251460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boletim-julho-200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93" y="1635274"/>
            <a:ext cx="263981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1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>
            <a:normAutofit fontScale="90000"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“</a:t>
            </a:r>
            <a:r>
              <a:rPr lang="pt-PT" sz="31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RIGHT TO HOUSING” GROUP (D.A.H.)</a:t>
            </a:r>
            <a:r>
              <a:rPr lang="pt-PT" sz="31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pt-PT" sz="31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endParaRPr lang="en-GB" sz="3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Imagem 3" descr="http://www.solimigrante.org/wp-content/uploads/2010/08/dsc08486-300x225.jpg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4889" b="4000"/>
          <a:stretch/>
        </p:blipFill>
        <p:spPr bwMode="auto">
          <a:xfrm>
            <a:off x="658416" y="1340768"/>
            <a:ext cx="5616624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8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8414170" cy="1008112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SUPPORT GROUP FOR IMMIGRANT  WOMAN</a:t>
            </a:r>
            <a:endParaRPr lang="pt-PT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70911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pt-P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Marcador de Posição de Conteúdo 4" descr="G:\SOLIM - GAMI\encontro do grupo de mulheres da Asso. sol. imig\2010-05-24-0157-08\IMAG0064.jpg"/>
          <p:cNvPicPr>
            <a:picLocks/>
          </p:cNvPicPr>
          <p:nvPr/>
        </p:nvPicPr>
        <p:blipFill>
          <a:blip r:embed="rId4" cstate="print"/>
          <a:srcRect l="8544" b="2263"/>
          <a:stretch>
            <a:fillRect/>
          </a:stretch>
        </p:blipFill>
        <p:spPr bwMode="auto">
          <a:xfrm>
            <a:off x="445467" y="1412776"/>
            <a:ext cx="5782717" cy="464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ângulo 3"/>
          <p:cNvSpPr/>
          <p:nvPr/>
        </p:nvSpPr>
        <p:spPr>
          <a:xfrm>
            <a:off x="889223" y="620688"/>
            <a:ext cx="6773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MEETINGS</a:t>
            </a:r>
            <a:endParaRPr lang="en-GB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 descr="G:\SOLIM - GAMI\encontro do grupo de mulheres da Asso. sol. imig\2010-05-24-0157-08\IMAG006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1535846"/>
            <a:ext cx="5760639" cy="4773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”</a:t>
            </a:r>
            <a:endParaRPr lang="en-US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95536" y="404665"/>
            <a:ext cx="8414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BROCHURE "RIGHTS AND OBLIGATIONS IN DOMESTIC WORK”</a:t>
            </a:r>
            <a:endParaRPr lang="en-GB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agem 4" descr="http://www.solimigrante.org/wp-content/uploads/2012/04/Brochura-Direitos-e-Deveres_final1-640x102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1823"/>
            <a:ext cx="3168352" cy="509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http://www.solimigrante.org/wp-content/uploads/2012/07/Convite-Gami_alt-1024x725.jp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9"/>
            <a:ext cx="4741763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205761" cy="850106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INTERCULTURALITY AND CITIZENSHIP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53650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sz="3300" dirty="0">
                <a:latin typeface="Book Antiqua" pitchFamily="18" charset="0"/>
              </a:rPr>
              <a:t>D</a:t>
            </a:r>
            <a:r>
              <a:rPr lang="en-US" sz="3300" dirty="0" smtClean="0">
                <a:latin typeface="Book Antiqua" pitchFamily="18" charset="0"/>
              </a:rPr>
              <a:t>ebates an expositions about the fight of the immigrants in Portugal, in cooperation with universities, schools and other organizations.</a:t>
            </a:r>
            <a:endParaRPr lang="pt-PT" sz="3300" dirty="0" smtClean="0">
              <a:latin typeface="Book Antiqua" pitchFamily="18" charset="0"/>
            </a:endParaRPr>
          </a:p>
          <a:p>
            <a:pPr lvl="0"/>
            <a:r>
              <a:rPr lang="en-US" sz="3300" dirty="0" smtClean="0">
                <a:latin typeface="Book Antiqua" pitchFamily="18" charset="0"/>
              </a:rPr>
              <a:t>Intercultural meetings and concerts in order to defense the human rights with the aim to give access to different cultures and to debate ideas and experiences (</a:t>
            </a:r>
            <a:r>
              <a:rPr lang="en-US" sz="3300" b="1" dirty="0" smtClean="0">
                <a:latin typeface="Book Antiqua" pitchFamily="18" charset="0"/>
              </a:rPr>
              <a:t>Festival </a:t>
            </a:r>
            <a:r>
              <a:rPr lang="en-US" sz="3300" b="1" dirty="0" err="1" smtClean="0">
                <a:latin typeface="Book Antiqua" pitchFamily="18" charset="0"/>
              </a:rPr>
              <a:t>ImigrArte</a:t>
            </a:r>
            <a:r>
              <a:rPr lang="en-US" sz="3300" dirty="0" smtClean="0">
                <a:latin typeface="Book Antiqua" pitchFamily="18" charset="0"/>
              </a:rPr>
              <a:t>)</a:t>
            </a:r>
            <a:endParaRPr lang="pt-PT" sz="3300" dirty="0" smtClean="0">
              <a:latin typeface="Book Antiqua" pitchFamily="18" charset="0"/>
            </a:endParaRPr>
          </a:p>
          <a:p>
            <a:pPr lvl="0"/>
            <a:r>
              <a:rPr lang="en-US" sz="3300" dirty="0">
                <a:latin typeface="Book Antiqua" pitchFamily="18" charset="0"/>
              </a:rPr>
              <a:t>D</a:t>
            </a:r>
            <a:r>
              <a:rPr lang="en-US" sz="3300" dirty="0" smtClean="0">
                <a:latin typeface="Book Antiqua" pitchFamily="18" charset="0"/>
              </a:rPr>
              <a:t>inners with gastronomy of the world, accompanied with debates, movies and music from the various  countries to promote the intercultural coexistence.</a:t>
            </a:r>
            <a:endParaRPr lang="pt-PT" sz="3300" dirty="0" smtClean="0">
              <a:latin typeface="Book Antiqua" pitchFamily="18" charset="0"/>
            </a:endParaRPr>
          </a:p>
          <a:p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INTERCOOL\DSC001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28092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INTERCOOL\DSC014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INTERCOOL\DSC_0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2089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2888" cy="720080"/>
          </a:xfrm>
        </p:spPr>
        <p:txBody>
          <a:bodyPr>
            <a:normAutofit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ABOUT US</a:t>
            </a:r>
            <a:endParaRPr lang="pt-PT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Marcador de Posição de Texto Vertical 4"/>
          <p:cNvSpPr>
            <a:spLocks noGrp="1"/>
          </p:cNvSpPr>
          <p:nvPr>
            <p:ph idx="1"/>
          </p:nvPr>
        </p:nvSpPr>
        <p:spPr>
          <a:xfrm>
            <a:off x="395536" y="1238250"/>
            <a:ext cx="8064896" cy="4495006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Non-profit </a:t>
            </a:r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nationwide </a:t>
            </a: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immigrants association </a:t>
            </a:r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founded in </a:t>
            </a: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2001.</a:t>
            </a:r>
          </a:p>
          <a:p>
            <a:pPr>
              <a:lnSpc>
                <a:spcPct val="120000"/>
              </a:lnSpc>
            </a:pP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Currently with over 22.000 members from 96 different countries.</a:t>
            </a:r>
          </a:p>
          <a:p>
            <a:pPr>
              <a:lnSpc>
                <a:spcPct val="120000"/>
              </a:lnSpc>
            </a:pP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Recognized </a:t>
            </a:r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by the High Commission for Immigration and Intercultural Dialogue </a:t>
            </a:r>
            <a:r>
              <a:rPr lang="en-US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(ACIDI).</a:t>
            </a:r>
          </a:p>
          <a:p>
            <a:pPr>
              <a:lnSpc>
                <a:spcPct val="120000"/>
              </a:lnSpc>
            </a:pPr>
            <a:r>
              <a:rPr lang="pt-PT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Member of </a:t>
            </a:r>
            <a:r>
              <a:rPr lang="en-GB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the</a:t>
            </a:r>
            <a:r>
              <a:rPr lang="pt-PT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Consultative</a:t>
            </a:r>
            <a:r>
              <a:rPr lang="pt-PT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GB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Council</a:t>
            </a:r>
            <a:r>
              <a:rPr lang="pt-PT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pt-PT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for </a:t>
            </a:r>
            <a:r>
              <a:rPr lang="en-GB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Immigration</a:t>
            </a:r>
            <a:r>
              <a:rPr lang="pt-PT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Affairs </a:t>
            </a:r>
            <a:r>
              <a:rPr lang="pt-PT" sz="7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(COCAI</a:t>
            </a:r>
            <a:r>
              <a:rPr lang="pt-PT" sz="7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).</a:t>
            </a:r>
          </a:p>
          <a:p>
            <a:pPr>
              <a:lnSpc>
                <a:spcPct val="120000"/>
              </a:lnSpc>
            </a:pPr>
            <a:endParaRPr lang="pt-PT" sz="6700" dirty="0" smtClean="0">
              <a:latin typeface="Book Antiqua" pitchFamily="18" charset="0"/>
            </a:endParaRPr>
          </a:p>
          <a:p>
            <a:endParaRPr lang="pt-PT" dirty="0" smtClean="0">
              <a:latin typeface="Book Antiqua" pitchFamily="18" charset="0"/>
            </a:endParaRPr>
          </a:p>
          <a:p>
            <a:pPr>
              <a:buNone/>
            </a:pPr>
            <a:endParaRPr lang="pt-PT" dirty="0">
              <a:latin typeface="Book Antiqu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INTERCOOL\DSC_0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para PRAGA\P30505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0648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para PRAGA\P30504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42493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para PRAGA\P3050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809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107" y="404664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pt-PT" sz="28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PARTNERSHIPS</a:t>
            </a:r>
            <a:endParaRPr lang="en-GB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199" y="1268760"/>
            <a:ext cx="8352507" cy="446449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W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ith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the Institute of Work and Professional Education (IEFP)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- UNIVA, GIP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marL="0" lvl="0" indent="0">
              <a:buNone/>
            </a:pPr>
            <a:endParaRPr lang="en-US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With Ministry of the Interior  (Foreigners and Borders Service - SEF) – Intercultural Mediators</a:t>
            </a:r>
          </a:p>
          <a:p>
            <a:pPr marL="0" indent="0">
              <a:buNone/>
            </a:pPr>
            <a:endParaRPr lang="en-GB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With High Commission for Immigration and Intercultural Dialogue (ACIDI) – Intercultural 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Mediators in 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N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ational Supporting </a:t>
            </a:r>
            <a:r>
              <a:rPr lang="en-GB" sz="280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Center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for Immigrants (CNAI).</a:t>
            </a:r>
            <a:endParaRPr lang="en-GB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en-GB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0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i="1" dirty="0" smtClean="0">
                <a:latin typeface="Book Antiqua" pitchFamily="18" charset="0"/>
              </a:rPr>
              <a:t>OUR STRUGGLES, OUR CLAIMS</a:t>
            </a:r>
            <a:endParaRPr lang="pt-PT" sz="3600" b="1" i="1" dirty="0">
              <a:latin typeface="Book Antiqua" pitchFamily="18" charset="0"/>
            </a:endParaRPr>
          </a:p>
        </p:txBody>
      </p:sp>
      <p:pic>
        <p:nvPicPr>
          <p:cNvPr id="6" name="Marcador de Posição de Conteúdo 3" descr="C:\Documents and Settings\Audiovisuais\Ambiente de trabalho\Fotos para PRAGA\A3_modelo_Sra_Fati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73630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udiovisuais\Ambiente de trabalho\Fotos para PRAGA\A4_Sr_Sonjo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374" y="1484784"/>
            <a:ext cx="2750630" cy="3890277"/>
          </a:xfrm>
          <a:prstGeom prst="rect">
            <a:avLst/>
          </a:prstGeom>
          <a:noFill/>
        </p:spPr>
      </p:pic>
      <p:pic>
        <p:nvPicPr>
          <p:cNvPr id="8" name="Imagem 7" descr="C:\Documents and Settings\Audiovisuais\Ambiente de trabalho\Fotos para PRAGA\A4_modelo_Sra_Evgenih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6420" y="1486412"/>
            <a:ext cx="2736304" cy="38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LUTA\25 Abril 2012 - Solim\IMG_2099.JPG"/>
          <p:cNvPicPr/>
          <p:nvPr/>
        </p:nvPicPr>
        <p:blipFill>
          <a:blip r:embed="rId3" cstate="print"/>
          <a:srcRect r="599" b="-283"/>
          <a:stretch>
            <a:fillRect/>
          </a:stretch>
        </p:blipFill>
        <p:spPr bwMode="auto">
          <a:xfrm>
            <a:off x="395536" y="332656"/>
            <a:ext cx="82809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1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706090"/>
          </a:xfrm>
        </p:spPr>
        <p:txBody>
          <a:bodyPr>
            <a:normAutofit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ABOUT US</a:t>
            </a:r>
            <a:endParaRPr lang="pt-PT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608512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Headquarters in Lisbon and a network of four delegations: two in the Lisbon region and other two in the South of Portugal.</a:t>
            </a:r>
          </a:p>
          <a:p>
            <a:pPr lvl="0"/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Member of various national </a:t>
            </a:r>
            <a:r>
              <a:rPr lang="en-GB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and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international organizations networks: Platform of Immigrant Associations, Combating Poverty and Social Exclusion Network, No-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Vox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Network.</a:t>
            </a:r>
          </a:p>
          <a:p>
            <a:pPr marL="0" lvl="0" indent="0">
              <a:buNone/>
            </a:pP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Member of the Portuguese Social Forum. 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None/>
            </a:pPr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2493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54.JPG"/>
          <p:cNvPicPr/>
          <p:nvPr/>
        </p:nvPicPr>
        <p:blipFill>
          <a:blip r:embed="rId3" cstate="print"/>
          <a:srcRect r="855" b="20238"/>
          <a:stretch>
            <a:fillRect/>
          </a:stretch>
        </p:blipFill>
        <p:spPr bwMode="auto">
          <a:xfrm>
            <a:off x="323528" y="404664"/>
            <a:ext cx="84249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Documents and Settings\Audiovisuais\Ambiente de trabalho\FOTOS DA LUTA\IMG_22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35292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Documents and Settings\Audiovisuais\Ambiente de trabalho\FOTOS DA LUTA\IMG_22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42493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LUTA\25 Abril 2012 - Solim\IMG_1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LUTA\25 Abril 2012 - Solim\IMG_19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84969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LUTA\25 Abril 2012 - Solim\IMG_1932.JPG"/>
          <p:cNvPicPr/>
          <p:nvPr/>
        </p:nvPicPr>
        <p:blipFill>
          <a:blip r:embed="rId3" cstate="print"/>
          <a:srcRect l="12559" b="-10"/>
          <a:stretch>
            <a:fillRect/>
          </a:stretch>
        </p:blipFill>
        <p:spPr bwMode="auto">
          <a:xfrm>
            <a:off x="395536" y="404664"/>
            <a:ext cx="828092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LUTA\25 Abril 2012 - Solim\IMG_1954.JPG"/>
          <p:cNvPicPr/>
          <p:nvPr/>
        </p:nvPicPr>
        <p:blipFill>
          <a:blip r:embed="rId3" cstate="print"/>
          <a:srcRect l="1408" b="17242"/>
          <a:stretch>
            <a:fillRect/>
          </a:stretch>
        </p:blipFill>
        <p:spPr bwMode="auto">
          <a:xfrm>
            <a:off x="323528" y="260648"/>
            <a:ext cx="84249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28836" y="337592"/>
            <a:ext cx="4896543" cy="6043736"/>
          </a:xfrm>
        </p:spPr>
        <p:txBody>
          <a:bodyPr>
            <a:normAutofit lnSpcReduction="10000"/>
          </a:bodyPr>
          <a:lstStyle/>
          <a:p>
            <a:endParaRPr lang="pt-PT" b="1" dirty="0" smtClean="0"/>
          </a:p>
          <a:p>
            <a:endParaRPr lang="pt-PT" b="1" dirty="0" smtClean="0"/>
          </a:p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IMMIGRANT  SOLIDARITY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Association for the Defense of Immigrants' Rights</a:t>
            </a:r>
            <a:endParaRPr lang="pt-PT" sz="2400" b="1" dirty="0" smtClean="0"/>
          </a:p>
          <a:p>
            <a:endParaRPr lang="pt-PT" b="1" dirty="0" smtClean="0"/>
          </a:p>
          <a:p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Nacional </a:t>
            </a:r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Headquarters</a:t>
            </a:r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: </a:t>
            </a:r>
          </a:p>
          <a:p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Rua da Madalena n.º 8, 2º Andar </a:t>
            </a:r>
          </a:p>
          <a:p>
            <a:r>
              <a:rPr lang="pt-PT" sz="24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1100-321 Lisboa, Portugal</a:t>
            </a:r>
          </a:p>
          <a:p>
            <a:endParaRPr lang="pt-PT" sz="2400" b="1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pt-PT" sz="24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pt-PT" sz="24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pt-PT" sz="24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pt-PT" sz="2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Telefone/Fax: (00351)218870713</a:t>
            </a:r>
          </a:p>
          <a:p>
            <a:r>
              <a:rPr lang="pt-PT" sz="2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www.solimigrante.org</a:t>
            </a:r>
          </a:p>
          <a:p>
            <a:r>
              <a:rPr lang="pt-PT" sz="20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solidariedade_imigrante@hotmail.com</a:t>
            </a:r>
          </a:p>
          <a:p>
            <a:endParaRPr lang="pt-PT" sz="2000" b="1" u="sng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pt-PT" sz="2000" dirty="0" smtClean="0">
              <a:latin typeface="Book Antiqua" pitchFamily="18" charset="0"/>
            </a:endParaRPr>
          </a:p>
          <a:p>
            <a:endParaRPr lang="pt-PT" dirty="0"/>
          </a:p>
        </p:txBody>
      </p:sp>
      <p:pic>
        <p:nvPicPr>
          <p:cNvPr id="5" name="Marcador de Posição de Conteúdo 4" descr="G:\SOLIM - LUTA\25 Abril 2012 - Solim\IMG_2052.JPG"/>
          <p:cNvPicPr>
            <a:picLocks noGrp="1"/>
          </p:cNvPicPr>
          <p:nvPr>
            <p:ph idx="1"/>
          </p:nvPr>
        </p:nvPicPr>
        <p:blipFill>
          <a:blip r:embed="rId3" cstate="print"/>
          <a:srcRect l="18104" t="31107" r="51717" b="21456"/>
          <a:stretch>
            <a:fillRect/>
          </a:stretch>
        </p:blipFill>
        <p:spPr bwMode="auto">
          <a:xfrm>
            <a:off x="4860032" y="404664"/>
            <a:ext cx="4032448" cy="60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contrast="68000"/>
          </a:blip>
          <a:srcRect/>
          <a:stretch>
            <a:fillRect/>
          </a:stretch>
        </p:blipFill>
        <p:spPr bwMode="auto">
          <a:xfrm>
            <a:off x="683568" y="3429000"/>
            <a:ext cx="2747368" cy="130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848872" cy="1066130"/>
          </a:xfrm>
        </p:spPr>
        <p:txBody>
          <a:bodyPr>
            <a:noAutofit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OBJECTIVES</a:t>
            </a:r>
            <a:endParaRPr lang="pt-PT" sz="28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0627" y="725488"/>
            <a:ext cx="8363272" cy="50890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lvl="0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Defending the immigrants’ rights through their empowerment and the promotion of a demanding citizenship</a:t>
            </a: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0" lvl="0" indent="0">
              <a:buNone/>
            </a:pPr>
            <a:endParaRPr lang="pt-PT" sz="30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Raising awareness in a perspective of human rights, equality of opportunities and social justice</a:t>
            </a: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0" lvl="0" indent="0">
              <a:buNone/>
            </a:pPr>
            <a:endParaRPr lang="pt-PT" sz="30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Fighting racism and xenophobia</a:t>
            </a:r>
            <a:r>
              <a:rPr lang="en-US" sz="3600" dirty="0"/>
              <a:t>.</a:t>
            </a:r>
            <a:endParaRPr lang="pt-PT" sz="3600" dirty="0"/>
          </a:p>
          <a:p>
            <a:pPr>
              <a:buNone/>
            </a:pPr>
            <a:endParaRPr lang="pt-PT" sz="3500" dirty="0"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13514864" y="540822"/>
            <a:ext cx="20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 sede em Lisboa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20880" cy="1138138"/>
          </a:xfrm>
        </p:spPr>
        <p:txBody>
          <a:bodyPr>
            <a:normAutofit/>
          </a:bodyPr>
          <a:lstStyle/>
          <a:p>
            <a:pPr algn="l"/>
            <a:r>
              <a:rPr lang="pt-PT" sz="32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OBJECTIVES</a:t>
            </a:r>
            <a:endParaRPr lang="pt-PT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52527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Supporting everyone to exercise their rights as citizens, without regard to country of origin, religion, race or gender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0" lvl="0" indent="0">
              <a:buNone/>
            </a:pPr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Promoting the knowledge, among the Portuguese society, of the reality of immigration in Portugal.</a:t>
            </a:r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444208" y="5517232"/>
            <a:ext cx="2365499" cy="112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8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OBJECTIVES</a:t>
            </a:r>
            <a:endParaRPr lang="en-GB" sz="28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36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Promoting the social and labor insertion of immigrants’ and their descendants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Cultivating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the solidarity between Portuguese and foreign citizens, in order to defend common interests to all workers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</a:t>
            </a:r>
          </a:p>
          <a:p>
            <a:pPr lvl="0"/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Promoting 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interculturality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and diversity.</a:t>
            </a:r>
            <a:endParaRPr lang="pt-PT" sz="2800" dirty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444208" y="5517232"/>
            <a:ext cx="2365499" cy="112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58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:\SOLIM - OUTRAS\Atendimento na sede\DSC03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42493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:\SOLIM - OUTRAS\Atendimento na sede\DSC045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42493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936104"/>
          </a:xfrm>
        </p:spPr>
        <p:txBody>
          <a:bodyPr>
            <a:normAutofit/>
          </a:bodyPr>
          <a:lstStyle/>
          <a:p>
            <a:pPr algn="l"/>
            <a:r>
              <a:rPr lang="pt-PT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WHAT WE DO</a:t>
            </a:r>
            <a:endParaRPr lang="pt-PT" sz="2800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4248473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Give information and legal support concerning regularizations (residence permit), family reunion, political asylum and right to education, health, social security and labor.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H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elp and accompany workers in the resolution of their problems at work.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P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rovide help in situations  relating to prisons and the international area of the Lisbon airport.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endParaRPr lang="pt-P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68000"/>
          </a:blip>
          <a:srcRect/>
          <a:stretch>
            <a:fillRect/>
          </a:stretch>
        </p:blipFill>
        <p:spPr bwMode="auto">
          <a:xfrm>
            <a:off x="6516216" y="5517232"/>
            <a:ext cx="2293491" cy="10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nergia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570</Words>
  <Application>Microsoft Office PowerPoint</Application>
  <PresentationFormat>Apresentação no Ecrã (4:3)</PresentationFormat>
  <Paragraphs>76</Paragraphs>
  <Slides>39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39</vt:i4>
      </vt:variant>
    </vt:vector>
  </HeadingPairs>
  <TitlesOfParts>
    <vt:vector size="40" baseType="lpstr">
      <vt:lpstr>Tema do Office</vt:lpstr>
      <vt:lpstr>IMMIGRANT  SOLIDARITY Association for the Defense of Immigrants' Rights</vt:lpstr>
      <vt:lpstr>ABOUT US</vt:lpstr>
      <vt:lpstr>ABOUT US</vt:lpstr>
      <vt:lpstr>OBJECTIVES</vt:lpstr>
      <vt:lpstr>OBJECTIVES</vt:lpstr>
      <vt:lpstr>OBJECTIVES</vt:lpstr>
      <vt:lpstr>Apresentação do PowerPoint</vt:lpstr>
      <vt:lpstr>Apresentação do PowerPoint</vt:lpstr>
      <vt:lpstr>WHAT WE DO</vt:lpstr>
      <vt:lpstr>WHAT WE DO</vt:lpstr>
      <vt:lpstr>OUR NEWSPAPER</vt:lpstr>
      <vt:lpstr>“RIGHT TO HOUSING” GROUP (D.A.H.) </vt:lpstr>
      <vt:lpstr>SUPPORT GROUP FOR IMMIGRANT  WOMAN</vt:lpstr>
      <vt:lpstr>Apresentação do PowerPoint</vt:lpstr>
      <vt:lpstr>Apresentação do PowerPoint</vt:lpstr>
      <vt:lpstr>INTERCULTURALITY AND CITIZENSHIP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PARTNERSHIPS</vt:lpstr>
      <vt:lpstr>OUR STRUGGLES, OUR CLAIMS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Audiovisuais</dc:creator>
  <cp:lastModifiedBy>Aurora</cp:lastModifiedBy>
  <cp:revision>84</cp:revision>
  <dcterms:created xsi:type="dcterms:W3CDTF">2012-11-24T14:37:48Z</dcterms:created>
  <dcterms:modified xsi:type="dcterms:W3CDTF">2012-11-27T11:39:56Z</dcterms:modified>
</cp:coreProperties>
</file>