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28AFD-8A31-4CDF-8130-55E33921F865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54A62-DF44-45EC-A899-DF791D3BB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3CD85-3CDA-4AF6-B492-0549F6EBDC6C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F344C-85F7-4270-BA46-B9B9893766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4C307-1F91-4D05-94F8-F716408262CD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0EFC2-1233-49AE-B0F4-FD0E085281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2A1CA-E2FA-494A-9CEF-07D53BC6C24C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A71885-0A13-47A4-A1A4-D1EA6AEB04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99D87-F9EE-4636-A3A5-B7D8153486E6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36A49-4AC5-41A0-AD8F-C782C44C42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C3D6D-4E36-4818-B7FD-2BB07E060660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B1D39-C522-4898-8944-D5F1A68A7C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91928-3253-4F18-8A4C-F2C3CB79C094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7D371-28CF-4B14-8B5B-C9BBD4A71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F0B97-791C-45B7-8F11-6F464B9E90E9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2B64C-FDF7-4AA3-8C37-55BD97676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70643-CD87-4752-8E1A-0D7B5801D20F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D68C5-2A6D-487F-A7C7-8446A64D0D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26F36-E51D-4E71-8302-8E5DAF02CF96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7208B-46F9-4358-9E51-EE4FD752C0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6F5A5-CFCF-4D78-BA3C-D04453830002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AB57A-FBA7-4AB4-AC87-5882DF1D03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2882CC7-E323-4D53-89D7-280CEDF0AD08}" type="datetimeFigureOut">
              <a:rPr lang="en-US"/>
              <a:pPr>
                <a:defRPr/>
              </a:pPr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0516B5A-FD97-4F32-82D3-A6C081D914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685800" y="598488"/>
            <a:ext cx="7650163" cy="2087562"/>
          </a:xfrm>
        </p:spPr>
        <p:txBody>
          <a:bodyPr/>
          <a:lstStyle/>
          <a:p>
            <a:pPr algn="l"/>
            <a:r>
              <a:rPr lang="en-US" sz="2800" smtClean="0"/>
              <a:t>Temporary labor migration patterns: costs of temporality  for individual migrants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750" y="3241675"/>
            <a:ext cx="7796213" cy="2397125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ct val="90000"/>
              </a:lnSpc>
              <a:buFont typeface="Arial" charset="0"/>
              <a:buChar char="•"/>
            </a:pPr>
            <a:r>
              <a:rPr lang="en-US" sz="2600" smtClean="0">
                <a:solidFill>
                  <a:srgbClr val="898989"/>
                </a:solidFill>
              </a:rPr>
              <a:t>EU migration regimes: principle of utilitarian approach to labor migration</a:t>
            </a:r>
          </a:p>
          <a:p>
            <a:pPr marL="457200" indent="-457200" algn="l">
              <a:lnSpc>
                <a:spcPct val="90000"/>
              </a:lnSpc>
              <a:buFont typeface="Arial" charset="0"/>
              <a:buChar char="•"/>
            </a:pPr>
            <a:endParaRPr lang="en-US" sz="2600" smtClean="0">
              <a:solidFill>
                <a:srgbClr val="898989"/>
              </a:solidFill>
            </a:endParaRPr>
          </a:p>
          <a:p>
            <a:pPr marL="457200" indent="-457200" algn="l">
              <a:lnSpc>
                <a:spcPct val="90000"/>
              </a:lnSpc>
              <a:buFont typeface="Arial" charset="0"/>
              <a:buChar char="•"/>
            </a:pPr>
            <a:r>
              <a:rPr lang="en-US" sz="2600" smtClean="0">
                <a:solidFill>
                  <a:srgbClr val="898989"/>
                </a:solidFill>
              </a:rPr>
              <a:t>“Better” and “worse” migrants: encouraging “high-skilled” migration while controlling “low-skilled” migratory flows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457200" y="465138"/>
            <a:ext cx="8229600" cy="1143000"/>
          </a:xfrm>
        </p:spPr>
        <p:txBody>
          <a:bodyPr/>
          <a:lstStyle/>
          <a:p>
            <a:pPr algn="l"/>
            <a:r>
              <a:rPr lang="en-US" sz="2800" smtClean="0"/>
              <a:t>Principles of temporality: “providing temporary labor for permanent labor demand” (Castles 2006)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800" y="2125663"/>
            <a:ext cx="8229600" cy="4525962"/>
          </a:xfrm>
        </p:spPr>
        <p:txBody>
          <a:bodyPr>
            <a:normAutofit/>
          </a:bodyPr>
          <a:lstStyle/>
          <a:p>
            <a:endParaRPr lang="en-US" sz="2600" smtClean="0">
              <a:solidFill>
                <a:srgbClr val="898989"/>
              </a:solidFill>
            </a:endParaRPr>
          </a:p>
          <a:p>
            <a:r>
              <a:rPr lang="en-US" sz="2600" smtClean="0">
                <a:solidFill>
                  <a:srgbClr val="898989"/>
                </a:solidFill>
              </a:rPr>
              <a:t>Circular migration is international, temporary, repeated migration for economic reasons (METOIKOS 2010). Migrants who simply visit relatives back home for a long time and do not pursue economic goal do not qualify as circular migrants. </a:t>
            </a:r>
          </a:p>
          <a:p>
            <a:endParaRPr lang="en-US" sz="2600" smtClean="0">
              <a:solidFill>
                <a:srgbClr val="898989"/>
              </a:solidFill>
            </a:endParaRPr>
          </a:p>
          <a:p>
            <a:r>
              <a:rPr lang="en-US" sz="2600" smtClean="0">
                <a:solidFill>
                  <a:srgbClr val="898989"/>
                </a:solidFill>
              </a:rPr>
              <a:t>“temporary” or “circular”: can we speak of circularity in case of migration of the 3rd country  nationals to the EU?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smtClean="0"/>
              <a:t>Case-study: migration of Ukrainian nationals to CzR and Italy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charset="0"/>
              <a:buNone/>
            </a:pPr>
            <a:r>
              <a:rPr lang="en-US" sz="2600" smtClean="0">
                <a:solidFill>
                  <a:srgbClr val="898989"/>
                </a:solidFill>
              </a:rPr>
              <a:t>Framework: “Costs and benefits of temporary and circular migration between the Eastern Partnership Countries and the European Union”. </a:t>
            </a:r>
          </a:p>
          <a:p>
            <a:pPr marL="0" indent="0">
              <a:buFont typeface="Arial" charset="0"/>
              <a:buNone/>
            </a:pPr>
            <a:endParaRPr lang="en-US" sz="2600" smtClean="0">
              <a:solidFill>
                <a:srgbClr val="898989"/>
              </a:solidFill>
            </a:endParaRPr>
          </a:p>
          <a:p>
            <a:pPr marL="0" indent="0">
              <a:buFont typeface="Arial" charset="0"/>
              <a:buNone/>
            </a:pPr>
            <a:r>
              <a:rPr lang="en-US" sz="2600" smtClean="0">
                <a:solidFill>
                  <a:srgbClr val="898989"/>
                </a:solidFill>
              </a:rPr>
              <a:t>Question:</a:t>
            </a:r>
          </a:p>
          <a:p>
            <a:pPr marL="0" indent="0">
              <a:buFont typeface="Arial" charset="0"/>
              <a:buNone/>
            </a:pPr>
            <a:endParaRPr lang="en-US" sz="2600" smtClean="0">
              <a:solidFill>
                <a:srgbClr val="898989"/>
              </a:solidFill>
            </a:endParaRPr>
          </a:p>
          <a:p>
            <a:pPr marL="0" indent="0"/>
            <a:r>
              <a:rPr lang="en-US" sz="2600" smtClean="0">
                <a:solidFill>
                  <a:srgbClr val="898989"/>
                </a:solidFill>
              </a:rPr>
              <a:t>What are the practical costs of temporality  for individual migrants’ occupational trajectories, access to social benefits and opportunities for mobility.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smtClean="0"/>
              <a:t>Main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charset="0"/>
              <a:buNone/>
            </a:pPr>
            <a:endParaRPr lang="en-US" sz="2600" smtClean="0">
              <a:solidFill>
                <a:srgbClr val="898989"/>
              </a:solidFill>
            </a:endParaRPr>
          </a:p>
          <a:p>
            <a:pPr marL="0" indent="0"/>
            <a:r>
              <a:rPr lang="en-US" sz="2600" smtClean="0">
                <a:solidFill>
                  <a:srgbClr val="898989"/>
                </a:solidFill>
              </a:rPr>
              <a:t>Circularity, as a privilege</a:t>
            </a:r>
          </a:p>
          <a:p>
            <a:pPr marL="0" indent="0"/>
            <a:endParaRPr lang="en-US" sz="2600" smtClean="0">
              <a:solidFill>
                <a:srgbClr val="898989"/>
              </a:solidFill>
            </a:endParaRPr>
          </a:p>
          <a:p>
            <a:pPr marL="0" indent="0"/>
            <a:r>
              <a:rPr lang="en-US" sz="2600" smtClean="0">
                <a:solidFill>
                  <a:srgbClr val="898989"/>
                </a:solidFill>
              </a:rPr>
              <a:t>Employment, as a key to a possibility for return</a:t>
            </a:r>
          </a:p>
          <a:p>
            <a:pPr marL="0" indent="0"/>
            <a:endParaRPr lang="en-US" sz="2600" smtClean="0">
              <a:solidFill>
                <a:srgbClr val="898989"/>
              </a:solidFill>
            </a:endParaRPr>
          </a:p>
          <a:p>
            <a:pPr marL="0" indent="0"/>
            <a:r>
              <a:rPr lang="en-US" sz="2600" smtClean="0">
                <a:solidFill>
                  <a:srgbClr val="898989"/>
                </a:solidFill>
              </a:rPr>
              <a:t>Pension and health system contributions as a price for legality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smtClean="0"/>
              <a:t>Who’s win: brief 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2600" dirty="0">
                <a:solidFill>
                  <a:schemeClr val="tx1">
                    <a:tint val="75000"/>
                  </a:schemeClr>
                </a:solidFill>
              </a:rPr>
              <a:t>Receiving state: cheap and easily disposable labor force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n-US" sz="2600" dirty="0" smtClean="0">
              <a:solidFill>
                <a:schemeClr val="tx1">
                  <a:tint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2600" dirty="0" smtClean="0">
                <a:solidFill>
                  <a:schemeClr val="tx1">
                    <a:tint val="75000"/>
                  </a:schemeClr>
                </a:solidFill>
              </a:rPr>
              <a:t>Sending </a:t>
            </a:r>
            <a:r>
              <a:rPr lang="en-US" sz="2600" dirty="0">
                <a:solidFill>
                  <a:schemeClr val="tx1">
                    <a:tint val="75000"/>
                  </a:schemeClr>
                </a:solidFill>
              </a:rPr>
              <a:t>state: shifting the social risks from the deteriorating state social system to the individual and household level</a:t>
            </a:r>
            <a:r>
              <a:rPr lang="en-GB" sz="2600" dirty="0">
                <a:solidFill>
                  <a:schemeClr val="tx1">
                    <a:tint val="75000"/>
                  </a:schemeClr>
                </a:solidFill>
              </a:rPr>
              <a:t> (education, care, unemployment risks, health)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n-GB" sz="2600" dirty="0" smtClean="0">
              <a:solidFill>
                <a:schemeClr val="tx1">
                  <a:tint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GB" sz="2600" dirty="0" smtClean="0">
                <a:solidFill>
                  <a:schemeClr val="tx1">
                    <a:tint val="75000"/>
                  </a:schemeClr>
                </a:solidFill>
              </a:rPr>
              <a:t>Migrants</a:t>
            </a:r>
            <a:r>
              <a:rPr lang="en-GB" sz="2600" dirty="0">
                <a:solidFill>
                  <a:schemeClr val="tx1">
                    <a:tint val="75000"/>
                  </a:schemeClr>
                </a:solidFill>
              </a:rPr>
              <a:t>: reconfigured relation with t</a:t>
            </a:r>
            <a:r>
              <a:rPr lang="en-US" sz="2600" dirty="0">
                <a:solidFill>
                  <a:schemeClr val="tx1">
                    <a:tint val="75000"/>
                  </a:schemeClr>
                </a:solidFill>
              </a:rPr>
              <a:t>he</a:t>
            </a:r>
            <a:r>
              <a:rPr lang="en-GB" sz="2600" dirty="0">
                <a:solidFill>
                  <a:schemeClr val="tx1">
                    <a:tint val="75000"/>
                  </a:schemeClr>
                </a:solidFill>
              </a:rPr>
              <a:t> states in which provisions are not granted on the basis of rights but are available for sale.</a:t>
            </a:r>
            <a:endParaRPr lang="en-US" sz="2600" dirty="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en-US" sz="2800" smtClean="0"/>
              <a:t>Thank you for your attention!</a:t>
            </a:r>
          </a:p>
          <a:p>
            <a:pPr marL="0" indent="0" algn="ctr">
              <a:buFont typeface="Arial" charset="0"/>
              <a:buNone/>
            </a:pPr>
            <a:endParaRPr lang="en-US" sz="2800" smtClean="0"/>
          </a:p>
          <a:p>
            <a:pPr marL="0" indent="0" algn="ctr">
              <a:buFont typeface="Arial" charset="0"/>
              <a:buNone/>
            </a:pPr>
            <a:endParaRPr lang="en-US" sz="2800" smtClean="0"/>
          </a:p>
          <a:p>
            <a:pPr marL="0" indent="0" algn="ctr">
              <a:buFont typeface="Arial" charset="0"/>
              <a:buNone/>
            </a:pPr>
            <a:endParaRPr lang="en-US" sz="2800" smtClean="0"/>
          </a:p>
          <a:p>
            <a:pPr marL="0" indent="0" algn="ctr">
              <a:buFont typeface="Arial" charset="0"/>
              <a:buNone/>
            </a:pPr>
            <a:endParaRPr lang="en-US" sz="2800" smtClean="0"/>
          </a:p>
          <a:p>
            <a:pPr marL="0" indent="0" algn="ctr">
              <a:buFont typeface="Arial" charset="0"/>
              <a:buNone/>
            </a:pPr>
            <a:r>
              <a:rPr lang="en-US" sz="2800" smtClean="0"/>
              <a:t>Questions? Comments?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286</Words>
  <Application>Microsoft Office PowerPoint</Application>
  <PresentationFormat>Předvádění na obrazovce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Office Theme</vt:lpstr>
      <vt:lpstr>Temporary labor migration patterns: costs of temporality  for individual migrants</vt:lpstr>
      <vt:lpstr>Principles of temporality: “providing temporary labor for permanent labor demand” (Castles 2006)</vt:lpstr>
      <vt:lpstr>Case-study: migration of Ukrainian nationals to CzR and Italy</vt:lpstr>
      <vt:lpstr>Main findings</vt:lpstr>
      <vt:lpstr>Who’s win: brief conclusions</vt:lpstr>
      <vt:lpstr>Snímek 6</vt:lpstr>
    </vt:vector>
  </TitlesOfParts>
  <Company>ART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costs of temporality  for inidvidual migrants’ occupational trajectories, access to social benefits and opportunities for mobility</dc:title>
  <dc:creator>Andras G. Varga</dc:creator>
  <cp:lastModifiedBy>Lucie Trlifajova</cp:lastModifiedBy>
  <cp:revision>8</cp:revision>
  <cp:lastPrinted>2012-11-25T19:41:47Z</cp:lastPrinted>
  <dcterms:created xsi:type="dcterms:W3CDTF">2012-11-24T21:03:04Z</dcterms:created>
  <dcterms:modified xsi:type="dcterms:W3CDTF">2013-02-19T19:23:39Z</dcterms:modified>
</cp:coreProperties>
</file>