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handoutMasterIdLst>
    <p:handoutMasterId r:id="rId11"/>
  </p:handoutMasterIdLst>
  <p:sldIdLst>
    <p:sldId id="256" r:id="rId2"/>
    <p:sldId id="264" r:id="rId3"/>
    <p:sldId id="259" r:id="rId4"/>
    <p:sldId id="258" r:id="rId5"/>
    <p:sldId id="261" r:id="rId6"/>
    <p:sldId id="265" r:id="rId7"/>
    <p:sldId id="257" r:id="rId8"/>
    <p:sldId id="266" r:id="rId9"/>
  </p:sldIdLst>
  <p:sldSz cx="12192000" cy="6858000"/>
  <p:notesSz cx="9929813" cy="6789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4660"/>
  </p:normalViewPr>
  <p:slideViewPr>
    <p:cSldViewPr snapToGrid="0">
      <p:cViewPr varScale="1">
        <p:scale>
          <a:sx n="68" d="100"/>
          <a:sy n="68" d="100"/>
        </p:scale>
        <p:origin x="-61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DCA51-DE34-4FCC-A903-C5138D6D43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720FBBC4-EB71-4918-9795-9879E5FE43D5}">
      <dgm:prSet phldrT="[Text]"/>
      <dgm:spPr/>
      <dgm:t>
        <a:bodyPr/>
        <a:lstStyle/>
        <a:p>
          <a:r>
            <a:rPr lang="en-GB" dirty="0" smtClean="0"/>
            <a:t>Examples of Good Practice </a:t>
          </a:r>
          <a:endParaRPr lang="en-GB" dirty="0"/>
        </a:p>
      </dgm:t>
    </dgm:pt>
    <dgm:pt modelId="{D044A000-821D-432C-88D2-06555C084F25}" type="parTrans" cxnId="{F474838C-562B-49D4-9637-73883772A97B}">
      <dgm:prSet/>
      <dgm:spPr/>
      <dgm:t>
        <a:bodyPr/>
        <a:lstStyle/>
        <a:p>
          <a:endParaRPr lang="en-GB"/>
        </a:p>
      </dgm:t>
    </dgm:pt>
    <dgm:pt modelId="{C9D6AF14-F2BC-44BC-8CD1-2C412585D7CD}" type="sibTrans" cxnId="{F474838C-562B-49D4-9637-73883772A97B}">
      <dgm:prSet/>
      <dgm:spPr/>
      <dgm:t>
        <a:bodyPr/>
        <a:lstStyle/>
        <a:p>
          <a:endParaRPr lang="en-GB"/>
        </a:p>
      </dgm:t>
    </dgm:pt>
    <dgm:pt modelId="{A11BF77A-25A7-4A3D-BB1E-F9C9823185B9}">
      <dgm:prSet phldrT="[Text]"/>
      <dgm:spPr/>
      <dgm:t>
        <a:bodyPr/>
        <a:lstStyle/>
        <a:p>
          <a:r>
            <a:rPr lang="en-GB" dirty="0" smtClean="0"/>
            <a:t>7 Stage Identification Model </a:t>
          </a:r>
          <a:endParaRPr lang="en-GB" dirty="0"/>
        </a:p>
      </dgm:t>
    </dgm:pt>
    <dgm:pt modelId="{A699DA07-88EA-4825-BABC-3A0DCFB913C0}" type="parTrans" cxnId="{C4C75353-182F-4AD1-BD1A-8B64EC2D90D6}">
      <dgm:prSet/>
      <dgm:spPr/>
      <dgm:t>
        <a:bodyPr/>
        <a:lstStyle/>
        <a:p>
          <a:endParaRPr lang="en-GB"/>
        </a:p>
      </dgm:t>
    </dgm:pt>
    <dgm:pt modelId="{FB2CAA26-C294-4C09-82C7-A9480D997085}" type="sibTrans" cxnId="{C4C75353-182F-4AD1-BD1A-8B64EC2D90D6}">
      <dgm:prSet/>
      <dgm:spPr/>
      <dgm:t>
        <a:bodyPr/>
        <a:lstStyle/>
        <a:p>
          <a:endParaRPr lang="en-GB"/>
        </a:p>
      </dgm:t>
    </dgm:pt>
    <dgm:pt modelId="{3592D9C6-315D-418A-B65E-6D1F93DC5929}">
      <dgm:prSet phldrT="[Text]"/>
      <dgm:spPr/>
      <dgm:t>
        <a:bodyPr/>
        <a:lstStyle/>
        <a:p>
          <a:r>
            <a:rPr lang="en-GB" dirty="0" smtClean="0"/>
            <a:t>Avon and Somerset Partnership Model</a:t>
          </a:r>
          <a:endParaRPr lang="en-GB" dirty="0"/>
        </a:p>
      </dgm:t>
    </dgm:pt>
    <dgm:pt modelId="{85293B73-901D-4DB7-8472-B467F4A31212}" type="parTrans" cxnId="{5A562AED-6B3A-41B3-A659-D6999D656005}">
      <dgm:prSet/>
      <dgm:spPr/>
      <dgm:t>
        <a:bodyPr/>
        <a:lstStyle/>
        <a:p>
          <a:endParaRPr lang="en-GB"/>
        </a:p>
      </dgm:t>
    </dgm:pt>
    <dgm:pt modelId="{8CED970D-78D0-4F10-858F-FF83AED35209}" type="sibTrans" cxnId="{5A562AED-6B3A-41B3-A659-D6999D656005}">
      <dgm:prSet/>
      <dgm:spPr/>
      <dgm:t>
        <a:bodyPr/>
        <a:lstStyle/>
        <a:p>
          <a:endParaRPr lang="en-GB"/>
        </a:p>
      </dgm:t>
    </dgm:pt>
    <dgm:pt modelId="{05A67760-4913-458C-A21B-E17886E46F6A}">
      <dgm:prSet phldrT="[Text]"/>
      <dgm:spPr/>
      <dgm:t>
        <a:bodyPr/>
        <a:lstStyle/>
        <a:p>
          <a:r>
            <a:rPr lang="en-GB" dirty="0" smtClean="0"/>
            <a:t>MRCI Prison Outreach</a:t>
          </a:r>
          <a:endParaRPr lang="en-GB" dirty="0"/>
        </a:p>
      </dgm:t>
    </dgm:pt>
    <dgm:pt modelId="{C04D3BF9-BA58-4F24-9623-44AAEC488682}" type="parTrans" cxnId="{8AC7F7F9-16C9-4D04-A061-88C3227D775B}">
      <dgm:prSet/>
      <dgm:spPr/>
      <dgm:t>
        <a:bodyPr/>
        <a:lstStyle/>
        <a:p>
          <a:endParaRPr lang="en-GB"/>
        </a:p>
      </dgm:t>
    </dgm:pt>
    <dgm:pt modelId="{9B088C92-9F31-4923-AC3D-5CCEC7E5B599}" type="sibTrans" cxnId="{8AC7F7F9-16C9-4D04-A061-88C3227D775B}">
      <dgm:prSet/>
      <dgm:spPr/>
      <dgm:t>
        <a:bodyPr/>
        <a:lstStyle/>
        <a:p>
          <a:endParaRPr lang="en-GB"/>
        </a:p>
      </dgm:t>
    </dgm:pt>
    <dgm:pt modelId="{BA944F0F-56AD-4312-90C4-E03565B06799}">
      <dgm:prSet phldrT="[Text]" custT="1"/>
      <dgm:spPr/>
      <dgm:t>
        <a:bodyPr/>
        <a:lstStyle/>
        <a:p>
          <a:r>
            <a:rPr lang="en-GB" sz="2800" dirty="0" smtClean="0"/>
            <a:t>Legal Guardianship </a:t>
          </a:r>
          <a:endParaRPr lang="en-GB" sz="2800" dirty="0"/>
        </a:p>
      </dgm:t>
    </dgm:pt>
    <dgm:pt modelId="{C95B70D2-D507-42AB-B86F-A1897AEFB03C}" type="parTrans" cxnId="{0D39AD83-A167-48A8-8740-26FCAA6C688B}">
      <dgm:prSet/>
      <dgm:spPr/>
      <dgm:t>
        <a:bodyPr/>
        <a:lstStyle/>
        <a:p>
          <a:endParaRPr lang="en-GB"/>
        </a:p>
      </dgm:t>
    </dgm:pt>
    <dgm:pt modelId="{F722E221-F3BC-4B1D-9EE5-614FEDCA0DF1}" type="sibTrans" cxnId="{0D39AD83-A167-48A8-8740-26FCAA6C688B}">
      <dgm:prSet/>
      <dgm:spPr/>
      <dgm:t>
        <a:bodyPr/>
        <a:lstStyle/>
        <a:p>
          <a:endParaRPr lang="en-GB"/>
        </a:p>
      </dgm:t>
    </dgm:pt>
    <dgm:pt modelId="{DFFECAF2-2FEA-4E9F-9B80-4E36483A9D67}" type="pres">
      <dgm:prSet presAssocID="{84BDCA51-DE34-4FCC-A903-C5138D6D43D0}" presName="cycle" presStyleCnt="0">
        <dgm:presLayoutVars>
          <dgm:chMax val="1"/>
          <dgm:dir/>
          <dgm:animLvl val="ctr"/>
          <dgm:resizeHandles val="exact"/>
        </dgm:presLayoutVars>
      </dgm:prSet>
      <dgm:spPr/>
      <dgm:t>
        <a:bodyPr/>
        <a:lstStyle/>
        <a:p>
          <a:endParaRPr lang="en-GB"/>
        </a:p>
      </dgm:t>
    </dgm:pt>
    <dgm:pt modelId="{07132CBB-1373-46BA-96A6-E4338D1231AF}" type="pres">
      <dgm:prSet presAssocID="{720FBBC4-EB71-4918-9795-9879E5FE43D5}" presName="centerShape" presStyleLbl="node0" presStyleIdx="0" presStyleCnt="1" custScaleX="200602" custScaleY="108586"/>
      <dgm:spPr/>
      <dgm:t>
        <a:bodyPr/>
        <a:lstStyle/>
        <a:p>
          <a:endParaRPr lang="en-GB"/>
        </a:p>
      </dgm:t>
    </dgm:pt>
    <dgm:pt modelId="{8B111756-63BE-446D-BB6D-3C4735514689}" type="pres">
      <dgm:prSet presAssocID="{A699DA07-88EA-4825-BABC-3A0DCFB913C0}" presName="Name9" presStyleLbl="parChTrans1D2" presStyleIdx="0" presStyleCnt="4"/>
      <dgm:spPr/>
      <dgm:t>
        <a:bodyPr/>
        <a:lstStyle/>
        <a:p>
          <a:endParaRPr lang="en-GB"/>
        </a:p>
      </dgm:t>
    </dgm:pt>
    <dgm:pt modelId="{A7879F60-4758-40FD-AF57-BF0CA7D82C9D}" type="pres">
      <dgm:prSet presAssocID="{A699DA07-88EA-4825-BABC-3A0DCFB913C0}" presName="connTx" presStyleLbl="parChTrans1D2" presStyleIdx="0" presStyleCnt="4"/>
      <dgm:spPr/>
      <dgm:t>
        <a:bodyPr/>
        <a:lstStyle/>
        <a:p>
          <a:endParaRPr lang="en-GB"/>
        </a:p>
      </dgm:t>
    </dgm:pt>
    <dgm:pt modelId="{38BDB328-FEEA-4618-81E3-B1D942328F84}" type="pres">
      <dgm:prSet presAssocID="{A11BF77A-25A7-4A3D-BB1E-F9C9823185B9}" presName="node" presStyleLbl="node1" presStyleIdx="0" presStyleCnt="4" custScaleX="212804" custScaleY="124124">
        <dgm:presLayoutVars>
          <dgm:bulletEnabled val="1"/>
        </dgm:presLayoutVars>
      </dgm:prSet>
      <dgm:spPr/>
      <dgm:t>
        <a:bodyPr/>
        <a:lstStyle/>
        <a:p>
          <a:endParaRPr lang="en-GB"/>
        </a:p>
      </dgm:t>
    </dgm:pt>
    <dgm:pt modelId="{586853BA-8565-45DB-967E-0CE4B178BAE9}" type="pres">
      <dgm:prSet presAssocID="{85293B73-901D-4DB7-8472-B467F4A31212}" presName="Name9" presStyleLbl="parChTrans1D2" presStyleIdx="1" presStyleCnt="4"/>
      <dgm:spPr/>
      <dgm:t>
        <a:bodyPr/>
        <a:lstStyle/>
        <a:p>
          <a:endParaRPr lang="en-GB"/>
        </a:p>
      </dgm:t>
    </dgm:pt>
    <dgm:pt modelId="{67E5F47C-EF80-4C6E-93E3-97E96B2CA6DC}" type="pres">
      <dgm:prSet presAssocID="{85293B73-901D-4DB7-8472-B467F4A31212}" presName="connTx" presStyleLbl="parChTrans1D2" presStyleIdx="1" presStyleCnt="4"/>
      <dgm:spPr/>
      <dgm:t>
        <a:bodyPr/>
        <a:lstStyle/>
        <a:p>
          <a:endParaRPr lang="en-GB"/>
        </a:p>
      </dgm:t>
    </dgm:pt>
    <dgm:pt modelId="{A803A707-3328-4362-8349-DB552D819E89}" type="pres">
      <dgm:prSet presAssocID="{3592D9C6-315D-418A-B65E-6D1F93DC5929}" presName="node" presStyleLbl="node1" presStyleIdx="1" presStyleCnt="4" custScaleX="200566" custScaleY="200278" custRadScaleRad="178040" custRadScaleInc="-2999">
        <dgm:presLayoutVars>
          <dgm:bulletEnabled val="1"/>
        </dgm:presLayoutVars>
      </dgm:prSet>
      <dgm:spPr/>
      <dgm:t>
        <a:bodyPr/>
        <a:lstStyle/>
        <a:p>
          <a:endParaRPr lang="en-GB"/>
        </a:p>
      </dgm:t>
    </dgm:pt>
    <dgm:pt modelId="{6C2E06D8-3A3E-487F-8730-EC991BB35ABD}" type="pres">
      <dgm:prSet presAssocID="{C04D3BF9-BA58-4F24-9623-44AAEC488682}" presName="Name9" presStyleLbl="parChTrans1D2" presStyleIdx="2" presStyleCnt="4"/>
      <dgm:spPr/>
      <dgm:t>
        <a:bodyPr/>
        <a:lstStyle/>
        <a:p>
          <a:endParaRPr lang="en-GB"/>
        </a:p>
      </dgm:t>
    </dgm:pt>
    <dgm:pt modelId="{551D5790-48BE-48E3-A199-0E83C08E2A0E}" type="pres">
      <dgm:prSet presAssocID="{C04D3BF9-BA58-4F24-9623-44AAEC488682}" presName="connTx" presStyleLbl="parChTrans1D2" presStyleIdx="2" presStyleCnt="4"/>
      <dgm:spPr/>
      <dgm:t>
        <a:bodyPr/>
        <a:lstStyle/>
        <a:p>
          <a:endParaRPr lang="en-GB"/>
        </a:p>
      </dgm:t>
    </dgm:pt>
    <dgm:pt modelId="{8D741F7D-21F4-44DE-8E1F-D957F0564898}" type="pres">
      <dgm:prSet presAssocID="{05A67760-4913-458C-A21B-E17886E46F6A}" presName="node" presStyleLbl="node1" presStyleIdx="2" presStyleCnt="4" custScaleX="224330" custScaleY="126975">
        <dgm:presLayoutVars>
          <dgm:bulletEnabled val="1"/>
        </dgm:presLayoutVars>
      </dgm:prSet>
      <dgm:spPr/>
      <dgm:t>
        <a:bodyPr/>
        <a:lstStyle/>
        <a:p>
          <a:endParaRPr lang="en-GB"/>
        </a:p>
      </dgm:t>
    </dgm:pt>
    <dgm:pt modelId="{D66130B9-7C77-4202-B333-E7EBD833BE7D}" type="pres">
      <dgm:prSet presAssocID="{C95B70D2-D507-42AB-B86F-A1897AEFB03C}" presName="Name9" presStyleLbl="parChTrans1D2" presStyleIdx="3" presStyleCnt="4"/>
      <dgm:spPr/>
      <dgm:t>
        <a:bodyPr/>
        <a:lstStyle/>
        <a:p>
          <a:endParaRPr lang="en-GB"/>
        </a:p>
      </dgm:t>
    </dgm:pt>
    <dgm:pt modelId="{510AB945-F1AA-4BA9-A9A7-86D73557DB4F}" type="pres">
      <dgm:prSet presAssocID="{C95B70D2-D507-42AB-B86F-A1897AEFB03C}" presName="connTx" presStyleLbl="parChTrans1D2" presStyleIdx="3" presStyleCnt="4"/>
      <dgm:spPr/>
      <dgm:t>
        <a:bodyPr/>
        <a:lstStyle/>
        <a:p>
          <a:endParaRPr lang="en-GB"/>
        </a:p>
      </dgm:t>
    </dgm:pt>
    <dgm:pt modelId="{837391B7-EBFC-46B7-98BB-41D6D7FEEA64}" type="pres">
      <dgm:prSet presAssocID="{BA944F0F-56AD-4312-90C4-E03565B06799}" presName="node" presStyleLbl="node1" presStyleIdx="3" presStyleCnt="4" custScaleX="188826" custScaleY="189751" custRadScaleRad="184717" custRadScaleInc="-1734">
        <dgm:presLayoutVars>
          <dgm:bulletEnabled val="1"/>
        </dgm:presLayoutVars>
      </dgm:prSet>
      <dgm:spPr/>
      <dgm:t>
        <a:bodyPr/>
        <a:lstStyle/>
        <a:p>
          <a:endParaRPr lang="en-GB"/>
        </a:p>
      </dgm:t>
    </dgm:pt>
  </dgm:ptLst>
  <dgm:cxnLst>
    <dgm:cxn modelId="{BF02D51A-216B-4D96-8D6D-7F7C481C91F8}" type="presOf" srcId="{C95B70D2-D507-42AB-B86F-A1897AEFB03C}" destId="{D66130B9-7C77-4202-B333-E7EBD833BE7D}" srcOrd="0" destOrd="0" presId="urn:microsoft.com/office/officeart/2005/8/layout/radial1"/>
    <dgm:cxn modelId="{7092C36E-882F-4C66-86E5-DB143B3E60C0}" type="presOf" srcId="{85293B73-901D-4DB7-8472-B467F4A31212}" destId="{67E5F47C-EF80-4C6E-93E3-97E96B2CA6DC}" srcOrd="1" destOrd="0" presId="urn:microsoft.com/office/officeart/2005/8/layout/radial1"/>
    <dgm:cxn modelId="{C4C75353-182F-4AD1-BD1A-8B64EC2D90D6}" srcId="{720FBBC4-EB71-4918-9795-9879E5FE43D5}" destId="{A11BF77A-25A7-4A3D-BB1E-F9C9823185B9}" srcOrd="0" destOrd="0" parTransId="{A699DA07-88EA-4825-BABC-3A0DCFB913C0}" sibTransId="{FB2CAA26-C294-4C09-82C7-A9480D997085}"/>
    <dgm:cxn modelId="{5115EBA8-A6D3-4ADD-A7B6-C112F6EF2A86}" type="presOf" srcId="{C95B70D2-D507-42AB-B86F-A1897AEFB03C}" destId="{510AB945-F1AA-4BA9-A9A7-86D73557DB4F}" srcOrd="1" destOrd="0" presId="urn:microsoft.com/office/officeart/2005/8/layout/radial1"/>
    <dgm:cxn modelId="{73035D39-5FAD-409A-8047-9A61016337AF}" type="presOf" srcId="{A11BF77A-25A7-4A3D-BB1E-F9C9823185B9}" destId="{38BDB328-FEEA-4618-81E3-B1D942328F84}" srcOrd="0" destOrd="0" presId="urn:microsoft.com/office/officeart/2005/8/layout/radial1"/>
    <dgm:cxn modelId="{D9FE1A22-09A8-4A4E-874B-A8F624E04778}" type="presOf" srcId="{3592D9C6-315D-418A-B65E-6D1F93DC5929}" destId="{A803A707-3328-4362-8349-DB552D819E89}" srcOrd="0" destOrd="0" presId="urn:microsoft.com/office/officeart/2005/8/layout/radial1"/>
    <dgm:cxn modelId="{027661FC-F653-4D86-BD51-0AD5710DA1D2}" type="presOf" srcId="{84BDCA51-DE34-4FCC-A903-C5138D6D43D0}" destId="{DFFECAF2-2FEA-4E9F-9B80-4E36483A9D67}" srcOrd="0" destOrd="0" presId="urn:microsoft.com/office/officeart/2005/8/layout/radial1"/>
    <dgm:cxn modelId="{4DE4F994-F6E3-4FE4-AC8C-E85110413E3F}" type="presOf" srcId="{720FBBC4-EB71-4918-9795-9879E5FE43D5}" destId="{07132CBB-1373-46BA-96A6-E4338D1231AF}" srcOrd="0" destOrd="0" presId="urn:microsoft.com/office/officeart/2005/8/layout/radial1"/>
    <dgm:cxn modelId="{0D39AD83-A167-48A8-8740-26FCAA6C688B}" srcId="{720FBBC4-EB71-4918-9795-9879E5FE43D5}" destId="{BA944F0F-56AD-4312-90C4-E03565B06799}" srcOrd="3" destOrd="0" parTransId="{C95B70D2-D507-42AB-B86F-A1897AEFB03C}" sibTransId="{F722E221-F3BC-4B1D-9EE5-614FEDCA0DF1}"/>
    <dgm:cxn modelId="{F474838C-562B-49D4-9637-73883772A97B}" srcId="{84BDCA51-DE34-4FCC-A903-C5138D6D43D0}" destId="{720FBBC4-EB71-4918-9795-9879E5FE43D5}" srcOrd="0" destOrd="0" parTransId="{D044A000-821D-432C-88D2-06555C084F25}" sibTransId="{C9D6AF14-F2BC-44BC-8CD1-2C412585D7CD}"/>
    <dgm:cxn modelId="{5926541A-31F7-4CEE-ADE4-2B0CD09FC407}" type="presOf" srcId="{85293B73-901D-4DB7-8472-B467F4A31212}" destId="{586853BA-8565-45DB-967E-0CE4B178BAE9}" srcOrd="0" destOrd="0" presId="urn:microsoft.com/office/officeart/2005/8/layout/radial1"/>
    <dgm:cxn modelId="{8AC7F7F9-16C9-4D04-A061-88C3227D775B}" srcId="{720FBBC4-EB71-4918-9795-9879E5FE43D5}" destId="{05A67760-4913-458C-A21B-E17886E46F6A}" srcOrd="2" destOrd="0" parTransId="{C04D3BF9-BA58-4F24-9623-44AAEC488682}" sibTransId="{9B088C92-9F31-4923-AC3D-5CCEC7E5B599}"/>
    <dgm:cxn modelId="{0FBC441D-9E06-4A5F-8AA1-6CE82B8AFB79}" type="presOf" srcId="{A699DA07-88EA-4825-BABC-3A0DCFB913C0}" destId="{8B111756-63BE-446D-BB6D-3C4735514689}" srcOrd="0" destOrd="0" presId="urn:microsoft.com/office/officeart/2005/8/layout/radial1"/>
    <dgm:cxn modelId="{870923BD-49C6-4E88-8073-DC1FEC584518}" type="presOf" srcId="{BA944F0F-56AD-4312-90C4-E03565B06799}" destId="{837391B7-EBFC-46B7-98BB-41D6D7FEEA64}" srcOrd="0" destOrd="0" presId="urn:microsoft.com/office/officeart/2005/8/layout/radial1"/>
    <dgm:cxn modelId="{BD54C275-9B58-4EBD-AE56-937A85CF7E76}" type="presOf" srcId="{A699DA07-88EA-4825-BABC-3A0DCFB913C0}" destId="{A7879F60-4758-40FD-AF57-BF0CA7D82C9D}" srcOrd="1" destOrd="0" presId="urn:microsoft.com/office/officeart/2005/8/layout/radial1"/>
    <dgm:cxn modelId="{47B19D05-A8B9-4BCF-A514-AB282C8D0FFF}" type="presOf" srcId="{C04D3BF9-BA58-4F24-9623-44AAEC488682}" destId="{551D5790-48BE-48E3-A199-0E83C08E2A0E}" srcOrd="1" destOrd="0" presId="urn:microsoft.com/office/officeart/2005/8/layout/radial1"/>
    <dgm:cxn modelId="{A7A319A5-8ACF-4D7A-A3A9-85E318C19F43}" type="presOf" srcId="{C04D3BF9-BA58-4F24-9623-44AAEC488682}" destId="{6C2E06D8-3A3E-487F-8730-EC991BB35ABD}" srcOrd="0" destOrd="0" presId="urn:microsoft.com/office/officeart/2005/8/layout/radial1"/>
    <dgm:cxn modelId="{5A562AED-6B3A-41B3-A659-D6999D656005}" srcId="{720FBBC4-EB71-4918-9795-9879E5FE43D5}" destId="{3592D9C6-315D-418A-B65E-6D1F93DC5929}" srcOrd="1" destOrd="0" parTransId="{85293B73-901D-4DB7-8472-B467F4A31212}" sibTransId="{8CED970D-78D0-4F10-858F-FF83AED35209}"/>
    <dgm:cxn modelId="{ACAEDB53-9B91-49AB-985C-A917AAF6E6AB}" type="presOf" srcId="{05A67760-4913-458C-A21B-E17886E46F6A}" destId="{8D741F7D-21F4-44DE-8E1F-D957F0564898}" srcOrd="0" destOrd="0" presId="urn:microsoft.com/office/officeart/2005/8/layout/radial1"/>
    <dgm:cxn modelId="{757326CA-E235-450A-B28B-61CE8D134C79}" type="presParOf" srcId="{DFFECAF2-2FEA-4E9F-9B80-4E36483A9D67}" destId="{07132CBB-1373-46BA-96A6-E4338D1231AF}" srcOrd="0" destOrd="0" presId="urn:microsoft.com/office/officeart/2005/8/layout/radial1"/>
    <dgm:cxn modelId="{4D8380A3-1394-40F1-B8C4-1379A380C104}" type="presParOf" srcId="{DFFECAF2-2FEA-4E9F-9B80-4E36483A9D67}" destId="{8B111756-63BE-446D-BB6D-3C4735514689}" srcOrd="1" destOrd="0" presId="urn:microsoft.com/office/officeart/2005/8/layout/radial1"/>
    <dgm:cxn modelId="{E3FE5DF3-E7A1-48AF-8881-D891E7A29383}" type="presParOf" srcId="{8B111756-63BE-446D-BB6D-3C4735514689}" destId="{A7879F60-4758-40FD-AF57-BF0CA7D82C9D}" srcOrd="0" destOrd="0" presId="urn:microsoft.com/office/officeart/2005/8/layout/radial1"/>
    <dgm:cxn modelId="{6DEF8884-6DF8-4E93-BAA9-F1AE0EE75028}" type="presParOf" srcId="{DFFECAF2-2FEA-4E9F-9B80-4E36483A9D67}" destId="{38BDB328-FEEA-4618-81E3-B1D942328F84}" srcOrd="2" destOrd="0" presId="urn:microsoft.com/office/officeart/2005/8/layout/radial1"/>
    <dgm:cxn modelId="{2F0CC5E1-5CB3-4BD8-AAFF-1DCE5914908D}" type="presParOf" srcId="{DFFECAF2-2FEA-4E9F-9B80-4E36483A9D67}" destId="{586853BA-8565-45DB-967E-0CE4B178BAE9}" srcOrd="3" destOrd="0" presId="urn:microsoft.com/office/officeart/2005/8/layout/radial1"/>
    <dgm:cxn modelId="{E3989986-72CD-44FC-8E8C-B66E8249173F}" type="presParOf" srcId="{586853BA-8565-45DB-967E-0CE4B178BAE9}" destId="{67E5F47C-EF80-4C6E-93E3-97E96B2CA6DC}" srcOrd="0" destOrd="0" presId="urn:microsoft.com/office/officeart/2005/8/layout/radial1"/>
    <dgm:cxn modelId="{ECC6B621-A89D-448F-BB3B-0413B80300B9}" type="presParOf" srcId="{DFFECAF2-2FEA-4E9F-9B80-4E36483A9D67}" destId="{A803A707-3328-4362-8349-DB552D819E89}" srcOrd="4" destOrd="0" presId="urn:microsoft.com/office/officeart/2005/8/layout/radial1"/>
    <dgm:cxn modelId="{90356A9A-8F8F-427B-9EEA-F0A3AD7FE4F5}" type="presParOf" srcId="{DFFECAF2-2FEA-4E9F-9B80-4E36483A9D67}" destId="{6C2E06D8-3A3E-487F-8730-EC991BB35ABD}" srcOrd="5" destOrd="0" presId="urn:microsoft.com/office/officeart/2005/8/layout/radial1"/>
    <dgm:cxn modelId="{F8FDABBF-97DB-46CD-9E48-0B8A780D24D7}" type="presParOf" srcId="{6C2E06D8-3A3E-487F-8730-EC991BB35ABD}" destId="{551D5790-48BE-48E3-A199-0E83C08E2A0E}" srcOrd="0" destOrd="0" presId="urn:microsoft.com/office/officeart/2005/8/layout/radial1"/>
    <dgm:cxn modelId="{C4994731-7F07-49F5-8425-DDC0F7E884B3}" type="presParOf" srcId="{DFFECAF2-2FEA-4E9F-9B80-4E36483A9D67}" destId="{8D741F7D-21F4-44DE-8E1F-D957F0564898}" srcOrd="6" destOrd="0" presId="urn:microsoft.com/office/officeart/2005/8/layout/radial1"/>
    <dgm:cxn modelId="{0D84F67C-E92F-4472-8444-92046F574120}" type="presParOf" srcId="{DFFECAF2-2FEA-4E9F-9B80-4E36483A9D67}" destId="{D66130B9-7C77-4202-B333-E7EBD833BE7D}" srcOrd="7" destOrd="0" presId="urn:microsoft.com/office/officeart/2005/8/layout/radial1"/>
    <dgm:cxn modelId="{8BD8B248-7013-49EF-A953-D0BB5C2C85BE}" type="presParOf" srcId="{D66130B9-7C77-4202-B333-E7EBD833BE7D}" destId="{510AB945-F1AA-4BA9-A9A7-86D73557DB4F}" srcOrd="0" destOrd="0" presId="urn:microsoft.com/office/officeart/2005/8/layout/radial1"/>
    <dgm:cxn modelId="{F9AE9D0A-4BAF-439E-9753-7DC45DFD7060}" type="presParOf" srcId="{DFFECAF2-2FEA-4E9F-9B80-4E36483A9D67}" destId="{837391B7-EBFC-46B7-98BB-41D6D7FEEA64}"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132CBB-1373-46BA-96A6-E4338D1231AF}">
      <dsp:nvSpPr>
        <dsp:cNvPr id="0" name=""/>
        <dsp:cNvSpPr/>
      </dsp:nvSpPr>
      <dsp:spPr>
        <a:xfrm>
          <a:off x="3656339" y="1964264"/>
          <a:ext cx="3111862" cy="16844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Examples of Good Practice </a:t>
          </a:r>
          <a:endParaRPr lang="en-GB" sz="2900" kern="1200" dirty="0"/>
        </a:p>
      </dsp:txBody>
      <dsp:txXfrm>
        <a:off x="3656339" y="1964264"/>
        <a:ext cx="3111862" cy="1684453"/>
      </dsp:txXfrm>
    </dsp:sp>
    <dsp:sp modelId="{8B111756-63BE-446D-BB6D-3C4735514689}">
      <dsp:nvSpPr>
        <dsp:cNvPr id="0" name=""/>
        <dsp:cNvSpPr/>
      </dsp:nvSpPr>
      <dsp:spPr>
        <a:xfrm rot="16200000">
          <a:off x="5105145" y="1843863"/>
          <a:ext cx="214249" cy="26553"/>
        </a:xfrm>
        <a:custGeom>
          <a:avLst/>
          <a:gdLst/>
          <a:ahLst/>
          <a:cxnLst/>
          <a:rect l="0" t="0" r="0" b="0"/>
          <a:pathLst>
            <a:path>
              <a:moveTo>
                <a:pt x="0" y="13276"/>
              </a:moveTo>
              <a:lnTo>
                <a:pt x="21424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6200000">
        <a:off x="5206914" y="1851783"/>
        <a:ext cx="10712" cy="10712"/>
      </dsp:txXfrm>
    </dsp:sp>
    <dsp:sp modelId="{38BDB328-FEEA-4618-81E3-B1D942328F84}">
      <dsp:nvSpPr>
        <dsp:cNvPr id="0" name=""/>
        <dsp:cNvSpPr/>
      </dsp:nvSpPr>
      <dsp:spPr>
        <a:xfrm>
          <a:off x="3561696" y="-175473"/>
          <a:ext cx="3301147" cy="19254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7 Stage Identification Model </a:t>
          </a:r>
          <a:endParaRPr lang="en-GB" sz="2600" kern="1200" dirty="0"/>
        </a:p>
      </dsp:txBody>
      <dsp:txXfrm>
        <a:off x="3561696" y="-175473"/>
        <a:ext cx="3301147" cy="1925488"/>
      </dsp:txXfrm>
    </dsp:sp>
    <dsp:sp modelId="{586853BA-8565-45DB-967E-0CE4B178BAE9}">
      <dsp:nvSpPr>
        <dsp:cNvPr id="0" name=""/>
        <dsp:cNvSpPr/>
      </dsp:nvSpPr>
      <dsp:spPr>
        <a:xfrm rot="21519027">
          <a:off x="6766663" y="2750888"/>
          <a:ext cx="484477" cy="26553"/>
        </a:xfrm>
        <a:custGeom>
          <a:avLst/>
          <a:gdLst/>
          <a:ahLst/>
          <a:cxnLst/>
          <a:rect l="0" t="0" r="0" b="0"/>
          <a:pathLst>
            <a:path>
              <a:moveTo>
                <a:pt x="0" y="13276"/>
              </a:moveTo>
              <a:lnTo>
                <a:pt x="484477"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1519027">
        <a:off x="6996790" y="2752053"/>
        <a:ext cx="24223" cy="24223"/>
      </dsp:txXfrm>
    </dsp:sp>
    <dsp:sp modelId="{A803A707-3328-4362-8349-DB552D819E89}">
      <dsp:nvSpPr>
        <dsp:cNvPr id="0" name=""/>
        <dsp:cNvSpPr/>
      </dsp:nvSpPr>
      <dsp:spPr>
        <a:xfrm>
          <a:off x="7250640" y="1168403"/>
          <a:ext cx="3111304" cy="31068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Avon and Somerset Partnership Model</a:t>
          </a:r>
          <a:endParaRPr lang="en-GB" sz="2600" kern="1200" dirty="0"/>
        </a:p>
      </dsp:txBody>
      <dsp:txXfrm>
        <a:off x="7250640" y="1168403"/>
        <a:ext cx="3111304" cy="3106836"/>
      </dsp:txXfrm>
    </dsp:sp>
    <dsp:sp modelId="{6C2E06D8-3A3E-487F-8730-EC991BB35ABD}">
      <dsp:nvSpPr>
        <dsp:cNvPr id="0" name=""/>
        <dsp:cNvSpPr/>
      </dsp:nvSpPr>
      <dsp:spPr>
        <a:xfrm rot="5400000">
          <a:off x="5116202" y="3731509"/>
          <a:ext cx="192136" cy="26553"/>
        </a:xfrm>
        <a:custGeom>
          <a:avLst/>
          <a:gdLst/>
          <a:ahLst/>
          <a:cxnLst/>
          <a:rect l="0" t="0" r="0" b="0"/>
          <a:pathLst>
            <a:path>
              <a:moveTo>
                <a:pt x="0" y="13276"/>
              </a:moveTo>
              <a:lnTo>
                <a:pt x="192136"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5400000">
        <a:off x="5207467" y="3739982"/>
        <a:ext cx="9606" cy="9606"/>
      </dsp:txXfrm>
    </dsp:sp>
    <dsp:sp modelId="{8D741F7D-21F4-44DE-8E1F-D957F0564898}">
      <dsp:nvSpPr>
        <dsp:cNvPr id="0" name=""/>
        <dsp:cNvSpPr/>
      </dsp:nvSpPr>
      <dsp:spPr>
        <a:xfrm>
          <a:off x="3472297" y="3840854"/>
          <a:ext cx="3479946" cy="196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MRCI Prison Outreach</a:t>
          </a:r>
          <a:endParaRPr lang="en-GB" sz="2600" kern="1200" dirty="0"/>
        </a:p>
      </dsp:txBody>
      <dsp:txXfrm>
        <a:off x="3472297" y="3840854"/>
        <a:ext cx="3479946" cy="1969714"/>
      </dsp:txXfrm>
    </dsp:sp>
    <dsp:sp modelId="{D66130B9-7C77-4202-B333-E7EBD833BE7D}">
      <dsp:nvSpPr>
        <dsp:cNvPr id="0" name=""/>
        <dsp:cNvSpPr/>
      </dsp:nvSpPr>
      <dsp:spPr>
        <a:xfrm rot="10753182">
          <a:off x="2947198" y="2819231"/>
          <a:ext cx="709665" cy="26553"/>
        </a:xfrm>
        <a:custGeom>
          <a:avLst/>
          <a:gdLst/>
          <a:ahLst/>
          <a:cxnLst/>
          <a:rect l="0" t="0" r="0" b="0"/>
          <a:pathLst>
            <a:path>
              <a:moveTo>
                <a:pt x="0" y="13276"/>
              </a:moveTo>
              <a:lnTo>
                <a:pt x="709665"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753182">
        <a:off x="3284289" y="2814766"/>
        <a:ext cx="35483" cy="35483"/>
      </dsp:txXfrm>
    </dsp:sp>
    <dsp:sp modelId="{837391B7-EBFC-46B7-98BB-41D6D7FEEA64}">
      <dsp:nvSpPr>
        <dsp:cNvPr id="0" name=""/>
        <dsp:cNvSpPr/>
      </dsp:nvSpPr>
      <dsp:spPr>
        <a:xfrm>
          <a:off x="18180" y="1385518"/>
          <a:ext cx="2929185" cy="29435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Legal Guardianship </a:t>
          </a:r>
          <a:endParaRPr lang="en-GB" sz="2800" kern="1200" dirty="0"/>
        </a:p>
      </dsp:txBody>
      <dsp:txXfrm>
        <a:off x="18180" y="1385518"/>
        <a:ext cx="2929185" cy="29435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06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596" y="0"/>
            <a:ext cx="4302919" cy="340666"/>
          </a:xfrm>
          <a:prstGeom prst="rect">
            <a:avLst/>
          </a:prstGeom>
        </p:spPr>
        <p:txBody>
          <a:bodyPr vert="horz" lIns="91440" tIns="45720" rIns="91440" bIns="45720" rtlCol="0"/>
          <a:lstStyle>
            <a:lvl1pPr algn="r">
              <a:defRPr sz="1200"/>
            </a:lvl1pPr>
          </a:lstStyle>
          <a:p>
            <a:fld id="{2A580F86-4999-44A7-8B1B-3803802FBE2B}" type="datetimeFigureOut">
              <a:rPr lang="en-GB" smtClean="0"/>
              <a:pPr/>
              <a:t>19/09/2014</a:t>
            </a:fld>
            <a:endParaRPr lang="en-GB"/>
          </a:p>
        </p:txBody>
      </p:sp>
      <p:sp>
        <p:nvSpPr>
          <p:cNvPr id="4" name="Footer Placeholder 3"/>
          <p:cNvSpPr>
            <a:spLocks noGrp="1"/>
          </p:cNvSpPr>
          <p:nvPr>
            <p:ph type="ftr" sz="quarter" idx="2"/>
          </p:nvPr>
        </p:nvSpPr>
        <p:spPr>
          <a:xfrm>
            <a:off x="0" y="6449074"/>
            <a:ext cx="4302919" cy="3406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596" y="6449074"/>
            <a:ext cx="4302919" cy="340665"/>
          </a:xfrm>
          <a:prstGeom prst="rect">
            <a:avLst/>
          </a:prstGeom>
        </p:spPr>
        <p:txBody>
          <a:bodyPr vert="horz" lIns="91440" tIns="45720" rIns="91440" bIns="45720" rtlCol="0" anchor="b"/>
          <a:lstStyle>
            <a:lvl1pPr algn="r">
              <a:defRPr sz="1200"/>
            </a:lvl1pPr>
          </a:lstStyle>
          <a:p>
            <a:fld id="{621BC2D9-52BB-46BC-96DF-88C76236FA65}" type="slidenum">
              <a:rPr lang="en-GB" smtClean="0"/>
              <a:pPr/>
              <a:t>‹#›</a:t>
            </a:fld>
            <a:endParaRPr lang="en-GB"/>
          </a:p>
        </p:txBody>
      </p:sp>
    </p:spTree>
    <p:extLst>
      <p:ext uri="{BB962C8B-B14F-4D97-AF65-F5344CB8AC3E}">
        <p14:creationId xmlns:p14="http://schemas.microsoft.com/office/powerpoint/2010/main" xmlns="" val="2641711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06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596" y="0"/>
            <a:ext cx="4302919" cy="340666"/>
          </a:xfrm>
          <a:prstGeom prst="rect">
            <a:avLst/>
          </a:prstGeom>
        </p:spPr>
        <p:txBody>
          <a:bodyPr vert="horz" lIns="91440" tIns="45720" rIns="91440" bIns="45720" rtlCol="0"/>
          <a:lstStyle>
            <a:lvl1pPr algn="r">
              <a:defRPr sz="1200"/>
            </a:lvl1pPr>
          </a:lstStyle>
          <a:p>
            <a:fld id="{6D602E91-77EE-435F-B494-029282DDEEE2}" type="datetimeFigureOut">
              <a:rPr lang="en-GB" smtClean="0"/>
              <a:pPr/>
              <a:t>19/09/2014</a:t>
            </a:fld>
            <a:endParaRPr lang="en-GB"/>
          </a:p>
        </p:txBody>
      </p:sp>
      <p:sp>
        <p:nvSpPr>
          <p:cNvPr id="4" name="Slide Image Placeholder 3"/>
          <p:cNvSpPr>
            <a:spLocks noGrp="1" noRot="1" noChangeAspect="1"/>
          </p:cNvSpPr>
          <p:nvPr>
            <p:ph type="sldImg" idx="2"/>
          </p:nvPr>
        </p:nvSpPr>
        <p:spPr>
          <a:xfrm>
            <a:off x="2928938" y="849313"/>
            <a:ext cx="4071937" cy="22907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982" y="3267561"/>
            <a:ext cx="7943850" cy="267345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49074"/>
            <a:ext cx="4302919" cy="34066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596" y="6449074"/>
            <a:ext cx="4302919" cy="340665"/>
          </a:xfrm>
          <a:prstGeom prst="rect">
            <a:avLst/>
          </a:prstGeom>
        </p:spPr>
        <p:txBody>
          <a:bodyPr vert="horz" lIns="91440" tIns="45720" rIns="91440" bIns="45720" rtlCol="0" anchor="b"/>
          <a:lstStyle>
            <a:lvl1pPr algn="r">
              <a:defRPr sz="1200"/>
            </a:lvl1pPr>
          </a:lstStyle>
          <a:p>
            <a:fld id="{9FCB3B10-797E-4266-B7DC-F89E33D48589}" type="slidenum">
              <a:rPr lang="en-GB" smtClean="0"/>
              <a:pPr/>
              <a:t>‹#›</a:t>
            </a:fld>
            <a:endParaRPr lang="en-GB"/>
          </a:p>
        </p:txBody>
      </p:sp>
    </p:spTree>
    <p:extLst>
      <p:ext uri="{BB962C8B-B14F-4D97-AF65-F5344CB8AC3E}">
        <p14:creationId xmlns:p14="http://schemas.microsoft.com/office/powerpoint/2010/main" xmlns="" val="181333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 is from a small village in rural Vietnam. A poor harvest left his family struggling for food. In order to get by, his parents and took out a loan from a man visiting from a nearby city. Unable to pay back the loan, the man insisted that Y came abroad with him to work until the debt was repaid. </a:t>
            </a:r>
          </a:p>
          <a:p>
            <a:r>
              <a:rPr lang="en-GB" dirty="0" smtClean="0"/>
              <a:t>Y travelled for a long time on road and planes to the Czech Republic where he was locked in a warehouse with several other Vietnamese men and boys. Y became fearful and was unsure where he was.  When he questioned his traffickers or asked to go home, he was subjected to beatings and verbal abuse. He was hidden in the back of a lorry and smuggled into the UK where he was taken to a house in Birmingham. </a:t>
            </a:r>
          </a:p>
          <a:p>
            <a:r>
              <a:rPr lang="en-GB" dirty="0" smtClean="0"/>
              <a:t>The house was full of strange plants and lights and the windows were boarded up. He was taught how to look after the crop, told to sleep in the kitchen and that if he left his family back home would be hurt. He was told that the police in this country were corrupt and not to trust them. For three months he remained in the house and ate food that was delivered once a week. </a:t>
            </a:r>
          </a:p>
          <a:p>
            <a:r>
              <a:rPr lang="en-GB" dirty="0" smtClean="0"/>
              <a:t>One day the house was raided by the police and Y hid in an upstairs cupboard. When he was found he was disorientated and frightened, unable to speak English he could not ask for help. He was arrested and charged. At his interview Y was assigned a Vietnamese interpreter, but they misunderstood Y’s regional accent. Y didn’t have any identity documents or registered address, the police feared he would run away and hence was denied bail and kept in custody.</a:t>
            </a:r>
          </a:p>
          <a:p>
            <a:r>
              <a:rPr lang="en-GB" dirty="0" smtClean="0"/>
              <a:t>Y was 16 years at the time of he arrived in the UK but having no papers to prove this and unable to communicate, it was assumed by the authorities that he was over 18 and was tried in an adult court. He was advised by his lawyer to plead guilty to charges of cultivating an illegal drug. He was sentenced to 21 months in prison which was to be followed by immediate deportation. </a:t>
            </a:r>
          </a:p>
          <a:p>
            <a:r>
              <a:rPr lang="en-GB" dirty="0" smtClean="0"/>
              <a:t>In prison, Y was visited by an outreach worker specialising in migrant support. After time he began to tell his full story. The outreach worker was sympathetic and recognised that Y had been exploited. They continued to provide support until his deportation. </a:t>
            </a:r>
          </a:p>
          <a:p>
            <a:endParaRPr lang="en-GB" dirty="0"/>
          </a:p>
        </p:txBody>
      </p:sp>
      <p:sp>
        <p:nvSpPr>
          <p:cNvPr id="4" name="Slide Number Placeholder 3"/>
          <p:cNvSpPr>
            <a:spLocks noGrp="1"/>
          </p:cNvSpPr>
          <p:nvPr>
            <p:ph type="sldNum" sz="quarter" idx="10"/>
          </p:nvPr>
        </p:nvSpPr>
        <p:spPr/>
        <p:txBody>
          <a:bodyPr/>
          <a:lstStyle/>
          <a:p>
            <a:fld id="{9FCB3B10-797E-4266-B7DC-F89E33D48589}" type="slidenum">
              <a:rPr lang="en-GB" smtClean="0"/>
              <a:pPr/>
              <a:t>2</a:t>
            </a:fld>
            <a:endParaRPr lang="en-GB"/>
          </a:p>
        </p:txBody>
      </p:sp>
    </p:spTree>
    <p:extLst>
      <p:ext uri="{BB962C8B-B14F-4D97-AF65-F5344CB8AC3E}">
        <p14:creationId xmlns:p14="http://schemas.microsoft.com/office/powerpoint/2010/main" xmlns="" val="395367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3186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21887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85829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212492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20492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39947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149398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6204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240113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381815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7CEBE-3732-48B2-B322-1EF8D7D3926F}" type="datetimeFigureOut">
              <a:rPr lang="en-GB" smtClean="0"/>
              <a:pPr/>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407345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7CEBE-3732-48B2-B322-1EF8D7D3926F}" type="datetimeFigureOut">
              <a:rPr lang="en-GB" smtClean="0"/>
              <a:pPr/>
              <a:t>19/09/2014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2618-B868-4C1B-A5AC-150A184F3FFD}" type="slidenum">
              <a:rPr lang="en-GB" smtClean="0"/>
              <a:pPr/>
              <a:t>‹#›</a:t>
            </a:fld>
            <a:endParaRPr lang="en-GB"/>
          </a:p>
        </p:txBody>
      </p:sp>
    </p:spTree>
    <p:extLst>
      <p:ext uri="{BB962C8B-B14F-4D97-AF65-F5344CB8AC3E}">
        <p14:creationId xmlns:p14="http://schemas.microsoft.com/office/powerpoint/2010/main" xmlns="" val="155339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raceineurope.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aceineurope.org/" TargetMode="External"/><Relationship Id="rId2" Type="http://schemas.openxmlformats.org/officeDocument/2006/relationships/hyperlink" Target="mailto:f.waters@antislavery.org"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135437"/>
          </a:xfrm>
        </p:spPr>
        <p:txBody>
          <a:bodyPr>
            <a:normAutofit/>
          </a:bodyPr>
          <a:lstStyle/>
          <a:p>
            <a:r>
              <a:rPr lang="en-GB" dirty="0" smtClean="0"/>
              <a:t/>
            </a:r>
            <a:br>
              <a:rPr lang="en-GB" dirty="0" smtClean="0"/>
            </a:br>
            <a:r>
              <a:rPr lang="en-GB" dirty="0" smtClean="0"/>
              <a:t>Response to Trafficking for forced criminal exploitation and begging </a:t>
            </a:r>
            <a:endParaRPr lang="en-GB" dirty="0"/>
          </a:p>
        </p:txBody>
      </p:sp>
      <p:sp>
        <p:nvSpPr>
          <p:cNvPr id="3" name="Subtitle 2"/>
          <p:cNvSpPr>
            <a:spLocks noGrp="1"/>
          </p:cNvSpPr>
          <p:nvPr>
            <p:ph type="subTitle" idx="1"/>
          </p:nvPr>
        </p:nvSpPr>
        <p:spPr>
          <a:xfrm>
            <a:off x="1524000" y="5398265"/>
            <a:ext cx="9144000" cy="1137492"/>
          </a:xfrm>
        </p:spPr>
        <p:txBody>
          <a:bodyPr>
            <a:normAutofit/>
          </a:bodyPr>
          <a:lstStyle/>
          <a:p>
            <a:r>
              <a:rPr lang="en-GB" sz="3200" dirty="0" smtClean="0">
                <a:hlinkClick r:id="rId2"/>
              </a:rPr>
              <a:t>www.raceineurope.org</a:t>
            </a:r>
            <a:endParaRPr lang="en-GB"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7133" y="507242"/>
            <a:ext cx="6417733" cy="1484699"/>
          </a:xfrm>
          <a:prstGeom prst="rect">
            <a:avLst/>
          </a:prstGeom>
        </p:spPr>
      </p:pic>
    </p:spTree>
    <p:extLst>
      <p:ext uri="{BB962C8B-B14F-4D97-AF65-F5344CB8AC3E}">
        <p14:creationId xmlns:p14="http://schemas.microsoft.com/office/powerpoint/2010/main" xmlns="" val="76318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Case Study: Forced Cannabis Cultivation</a:t>
            </a:r>
            <a:endParaRPr lang="en-GB" u="sng" dirty="0"/>
          </a:p>
        </p:txBody>
      </p:sp>
      <p:sp>
        <p:nvSpPr>
          <p:cNvPr id="5" name="Content Placeholder 4"/>
          <p:cNvSpPr>
            <a:spLocks noGrp="1"/>
          </p:cNvSpPr>
          <p:nvPr>
            <p:ph idx="1"/>
          </p:nvPr>
        </p:nvSpPr>
        <p:spPr/>
        <p:txBody>
          <a:bodyPr>
            <a:normAutofit fontScale="85000" lnSpcReduction="20000"/>
          </a:bodyPr>
          <a:lstStyle/>
          <a:p>
            <a:r>
              <a:rPr lang="en-GB" dirty="0" smtClean="0"/>
              <a:t>Y, 16 years old was from Vietnam</a:t>
            </a:r>
          </a:p>
          <a:p>
            <a:r>
              <a:rPr lang="en-GB" dirty="0" smtClean="0"/>
              <a:t>Parents = debt bondage</a:t>
            </a:r>
          </a:p>
          <a:p>
            <a:r>
              <a:rPr lang="en-GB" dirty="0" smtClean="0"/>
              <a:t>Trafficked Via Czech Republic</a:t>
            </a:r>
          </a:p>
          <a:p>
            <a:r>
              <a:rPr lang="en-GB" dirty="0" smtClean="0"/>
              <a:t>Forced to cultivate cannabis in a house in Birmingham, UK</a:t>
            </a:r>
          </a:p>
          <a:p>
            <a:r>
              <a:rPr lang="en-GB" dirty="0" smtClean="0"/>
              <a:t>Told his family would be hurt, police were corrupt, slept in kitchen</a:t>
            </a:r>
          </a:p>
          <a:p>
            <a:r>
              <a:rPr lang="en-GB" dirty="0" smtClean="0"/>
              <a:t>House raided by police</a:t>
            </a:r>
          </a:p>
          <a:p>
            <a:r>
              <a:rPr lang="en-GB" dirty="0" smtClean="0"/>
              <a:t>Y was arrested and charged</a:t>
            </a:r>
          </a:p>
          <a:p>
            <a:r>
              <a:rPr lang="en-GB" dirty="0" smtClean="0"/>
              <a:t>Interpreter misunderstood his accent and he was denied bail</a:t>
            </a:r>
          </a:p>
          <a:p>
            <a:r>
              <a:rPr lang="en-GB" dirty="0" smtClean="0"/>
              <a:t>Lawyer told him to plead guilty</a:t>
            </a:r>
          </a:p>
          <a:p>
            <a:r>
              <a:rPr lang="en-GB" dirty="0" smtClean="0"/>
              <a:t>Sentenced to 21 months and deportation</a:t>
            </a:r>
          </a:p>
          <a:p>
            <a:r>
              <a:rPr lang="en-GB" dirty="0" smtClean="0"/>
              <a:t>Visited by prison outreach who he told his story to.</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76256" y="5420299"/>
            <a:ext cx="3854017" cy="891601"/>
          </a:xfrm>
          <a:prstGeom prst="rect">
            <a:avLst/>
          </a:prstGeom>
        </p:spPr>
      </p:pic>
    </p:spTree>
    <p:extLst>
      <p:ext uri="{BB962C8B-B14F-4D97-AF65-F5344CB8AC3E}">
        <p14:creationId xmlns:p14="http://schemas.microsoft.com/office/powerpoint/2010/main" xmlns="" val="163304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8" y="413314"/>
            <a:ext cx="10515600" cy="1325563"/>
          </a:xfrm>
        </p:spPr>
        <p:txBody>
          <a:bodyPr/>
          <a:lstStyle/>
          <a:p>
            <a:r>
              <a:rPr lang="en-GB" u="sng" dirty="0" smtClean="0"/>
              <a:t>Indicators:</a:t>
            </a:r>
            <a:endParaRPr lang="en-GB" u="sng" dirty="0"/>
          </a:p>
        </p:txBody>
      </p:sp>
      <p:sp>
        <p:nvSpPr>
          <p:cNvPr id="3" name="Content Placeholder 2"/>
          <p:cNvSpPr>
            <a:spLocks noGrp="1"/>
          </p:cNvSpPr>
          <p:nvPr>
            <p:ph idx="1"/>
          </p:nvPr>
        </p:nvSpPr>
        <p:spPr/>
        <p:txBody>
          <a:bodyPr/>
          <a:lstStyle/>
          <a:p>
            <a:r>
              <a:rPr lang="en-GB" dirty="0"/>
              <a:t>Identification of the VICTIM – signs and indicators</a:t>
            </a:r>
          </a:p>
          <a:p>
            <a:r>
              <a:rPr lang="en-GB" dirty="0" smtClean="0"/>
              <a:t>Identification of the CRIME – circumstances/situations</a:t>
            </a:r>
          </a:p>
          <a:p>
            <a:r>
              <a:rPr lang="en-GB" dirty="0" smtClean="0"/>
              <a:t>Abuse of a Position of vulnerability (APOV)</a:t>
            </a:r>
          </a:p>
          <a:p>
            <a:r>
              <a:rPr lang="en-GB" dirty="0" smtClean="0"/>
              <a:t>Who and When could have identified Y as a victim of trafficking?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6554" y="5209434"/>
            <a:ext cx="3807246" cy="880781"/>
          </a:xfrm>
          <a:prstGeom prst="rect">
            <a:avLst/>
          </a:prstGeom>
        </p:spPr>
      </p:pic>
    </p:spTree>
    <p:extLst>
      <p:ext uri="{BB962C8B-B14F-4D97-AF65-F5344CB8AC3E}">
        <p14:creationId xmlns:p14="http://schemas.microsoft.com/office/powerpoint/2010/main" xmlns="" val="25587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Solutions:</a:t>
            </a:r>
            <a:endParaRPr lang="en-GB" u="sng" dirty="0"/>
          </a:p>
        </p:txBody>
      </p:sp>
      <p:sp>
        <p:nvSpPr>
          <p:cNvPr id="3" name="Content Placeholder 2"/>
          <p:cNvSpPr>
            <a:spLocks noGrp="1"/>
          </p:cNvSpPr>
          <p:nvPr>
            <p:ph idx="1"/>
          </p:nvPr>
        </p:nvSpPr>
        <p:spPr/>
        <p:txBody>
          <a:bodyPr>
            <a:normAutofit lnSpcReduction="10000"/>
          </a:bodyPr>
          <a:lstStyle/>
          <a:p>
            <a:r>
              <a:rPr lang="en-GB" dirty="0" smtClean="0"/>
              <a:t>Identifying trafficking networks</a:t>
            </a:r>
          </a:p>
          <a:p>
            <a:r>
              <a:rPr lang="en-GB" dirty="0" smtClean="0"/>
              <a:t>Pro-active operations</a:t>
            </a:r>
          </a:p>
          <a:p>
            <a:r>
              <a:rPr lang="en-GB" dirty="0" smtClean="0"/>
              <a:t>Specialisms – police units, prosecutors, judges.</a:t>
            </a:r>
          </a:p>
          <a:p>
            <a:r>
              <a:rPr lang="en-GB" dirty="0" smtClean="0"/>
              <a:t>International mechanisms for law enforcement cooperation</a:t>
            </a:r>
          </a:p>
          <a:p>
            <a:r>
              <a:rPr lang="en-GB" dirty="0" smtClean="0"/>
              <a:t>Prosecution of traffickers: evidence and investigation, victims testimonies</a:t>
            </a:r>
          </a:p>
          <a:p>
            <a:r>
              <a:rPr lang="en-GB" dirty="0" smtClean="0"/>
              <a:t>Victims assistance programmes</a:t>
            </a:r>
          </a:p>
          <a:p>
            <a:r>
              <a:rPr lang="en-GB" dirty="0" smtClean="0"/>
              <a:t>Compensation</a:t>
            </a:r>
          </a:p>
          <a:p>
            <a:r>
              <a:rPr lang="en-GB" dirty="0" smtClean="0"/>
              <a:t>Rights of child victims of trafficking</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53330" y="5160304"/>
            <a:ext cx="3686265" cy="852793"/>
          </a:xfrm>
          <a:prstGeom prst="rect">
            <a:avLst/>
          </a:prstGeom>
        </p:spPr>
      </p:pic>
    </p:spTree>
    <p:extLst>
      <p:ext uri="{BB962C8B-B14F-4D97-AF65-F5344CB8AC3E}">
        <p14:creationId xmlns:p14="http://schemas.microsoft.com/office/powerpoint/2010/main" xmlns="" val="187427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39354752"/>
              </p:ext>
            </p:extLst>
          </p:nvPr>
        </p:nvGraphicFramePr>
        <p:xfrm>
          <a:off x="838200" y="541867"/>
          <a:ext cx="10515600" cy="5635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53330" y="5160304"/>
            <a:ext cx="3686265" cy="852793"/>
          </a:xfrm>
          <a:prstGeom prst="rect">
            <a:avLst/>
          </a:prstGeom>
        </p:spPr>
      </p:pic>
    </p:spTree>
    <p:extLst>
      <p:ext uri="{BB962C8B-B14F-4D97-AF65-F5344CB8AC3E}">
        <p14:creationId xmlns:p14="http://schemas.microsoft.com/office/powerpoint/2010/main" xmlns="" val="295819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Stage Identification Model</a:t>
            </a:r>
            <a:endParaRPr lang="en-GB" dirty="0"/>
          </a:p>
        </p:txBody>
      </p:sp>
      <p:sp>
        <p:nvSpPr>
          <p:cNvPr id="3" name="Content Placeholder 2"/>
          <p:cNvSpPr>
            <a:spLocks noGrp="1"/>
          </p:cNvSpPr>
          <p:nvPr>
            <p:ph idx="1"/>
          </p:nvPr>
        </p:nvSpPr>
        <p:spPr/>
        <p:txBody>
          <a:bodyPr>
            <a:normAutofit fontScale="92500" lnSpcReduction="20000"/>
          </a:bodyPr>
          <a:lstStyle/>
          <a:p>
            <a:r>
              <a:rPr lang="en-GB" u="sng" dirty="0" smtClean="0"/>
              <a:t>CRIME SCENE</a:t>
            </a:r>
            <a:r>
              <a:rPr lang="en-GB" dirty="0" smtClean="0"/>
              <a:t>: police, immigration authorities.</a:t>
            </a:r>
          </a:p>
          <a:p>
            <a:r>
              <a:rPr lang="en-GB" u="sng" dirty="0" smtClean="0"/>
              <a:t>INTERVIEW: </a:t>
            </a:r>
            <a:r>
              <a:rPr lang="en-GB" dirty="0" smtClean="0"/>
              <a:t>police, immigration authorities, defence solicitors, interpreter, social services.</a:t>
            </a:r>
          </a:p>
          <a:p>
            <a:r>
              <a:rPr lang="en-GB" u="sng" dirty="0" smtClean="0"/>
              <a:t>CHARGING</a:t>
            </a:r>
            <a:r>
              <a:rPr lang="en-GB" dirty="0" smtClean="0"/>
              <a:t>: prosecutor defence solicitor, NGO, police, competent authority. </a:t>
            </a:r>
          </a:p>
          <a:p>
            <a:r>
              <a:rPr lang="en-GB" u="sng" dirty="0" smtClean="0"/>
              <a:t>PREPARATION: </a:t>
            </a:r>
            <a:r>
              <a:rPr lang="en-GB" dirty="0" smtClean="0"/>
              <a:t>prosecution, defence advocate, NGO, competent authority,.</a:t>
            </a:r>
          </a:p>
          <a:p>
            <a:r>
              <a:rPr lang="en-GB" u="sng" dirty="0" smtClean="0"/>
              <a:t>COURT: </a:t>
            </a:r>
            <a:r>
              <a:rPr lang="en-GB" dirty="0" smtClean="0"/>
              <a:t>prosecutor/advocate, defence advocate, magistrate, district judge, immigration judge, crown court judge, youth offender teams, competent authority.</a:t>
            </a:r>
          </a:p>
          <a:p>
            <a:r>
              <a:rPr lang="en-GB" u="sng" dirty="0" smtClean="0"/>
              <a:t>CONVICTION</a:t>
            </a:r>
            <a:r>
              <a:rPr lang="en-GB" dirty="0" smtClean="0"/>
              <a:t>: prosecutor/advocate, defence advocate, judge, probation officer, youth offender teams.</a:t>
            </a:r>
          </a:p>
          <a:p>
            <a:r>
              <a:rPr lang="en-GB" u="sng" dirty="0" smtClean="0"/>
              <a:t>POST SENTENCE</a:t>
            </a:r>
            <a:r>
              <a:rPr lang="en-GB" dirty="0" smtClean="0"/>
              <a:t>: legal representative, prison officers, outreach worker, competent authority.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4347" y="478967"/>
            <a:ext cx="3686265" cy="852793"/>
          </a:xfrm>
          <a:prstGeom prst="rect">
            <a:avLst/>
          </a:prstGeom>
        </p:spPr>
      </p:pic>
    </p:spTree>
    <p:extLst>
      <p:ext uri="{BB962C8B-B14F-4D97-AF65-F5344CB8AC3E}">
        <p14:creationId xmlns:p14="http://schemas.microsoft.com/office/powerpoint/2010/main" xmlns="" val="106910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Recommendations:</a:t>
            </a:r>
            <a:endParaRPr lang="en-GB" u="sng" dirty="0"/>
          </a:p>
        </p:txBody>
      </p:sp>
      <p:sp>
        <p:nvSpPr>
          <p:cNvPr id="3" name="Content Placeholder 2"/>
          <p:cNvSpPr>
            <a:spLocks noGrp="1"/>
          </p:cNvSpPr>
          <p:nvPr>
            <p:ph idx="1"/>
          </p:nvPr>
        </p:nvSpPr>
        <p:spPr>
          <a:xfrm>
            <a:off x="838200" y="1825624"/>
            <a:ext cx="10515600" cy="4625975"/>
          </a:xfrm>
        </p:spPr>
        <p:txBody>
          <a:bodyPr>
            <a:normAutofit/>
          </a:bodyPr>
          <a:lstStyle/>
          <a:p>
            <a:pPr lvl="0"/>
            <a:r>
              <a:rPr lang="en-GB" dirty="0"/>
              <a:t>Transpose fully the EU Directive (</a:t>
            </a:r>
            <a:r>
              <a:rPr lang="en-GB" dirty="0" smtClean="0"/>
              <a:t>2011/36)</a:t>
            </a:r>
          </a:p>
          <a:p>
            <a:pPr lvl="0"/>
            <a:r>
              <a:rPr lang="en-GB" dirty="0" smtClean="0"/>
              <a:t>Deliver </a:t>
            </a:r>
            <a:r>
              <a:rPr lang="en-GB" dirty="0"/>
              <a:t>regular training to frontline professionals who may encounter persons trafficked for forced criminality and begging</a:t>
            </a:r>
          </a:p>
          <a:p>
            <a:pPr lvl="0"/>
            <a:r>
              <a:rPr lang="en-GB" dirty="0" smtClean="0"/>
              <a:t>Collect Data on this type of trafficking.</a:t>
            </a:r>
            <a:endParaRPr lang="en-GB" dirty="0"/>
          </a:p>
          <a:p>
            <a:pPr lvl="0"/>
            <a:r>
              <a:rPr lang="en-GB" dirty="0" smtClean="0"/>
              <a:t>Use EUROPOL and EUROJUST </a:t>
            </a:r>
          </a:p>
          <a:p>
            <a:pPr lvl="0"/>
            <a:r>
              <a:rPr lang="en-GB" dirty="0" smtClean="0"/>
              <a:t>Guarantee </a:t>
            </a:r>
            <a:r>
              <a:rPr lang="en-GB" dirty="0"/>
              <a:t>safe accommodation to child victims of trafficking </a:t>
            </a:r>
            <a:endParaRPr lang="en-GB" dirty="0" smtClean="0"/>
          </a:p>
          <a:p>
            <a:pPr lvl="0"/>
            <a:r>
              <a:rPr lang="en-GB" dirty="0" smtClean="0"/>
              <a:t>Put </a:t>
            </a:r>
            <a:r>
              <a:rPr lang="en-GB" dirty="0"/>
              <a:t>in place an independent National Rapporteur to monitor and report in implementation of anti-trafficking legislation and policies.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10959" y="478967"/>
            <a:ext cx="3686265" cy="852793"/>
          </a:xfrm>
          <a:prstGeom prst="rect">
            <a:avLst/>
          </a:prstGeom>
        </p:spPr>
      </p:pic>
    </p:spTree>
    <p:extLst>
      <p:ext uri="{BB962C8B-B14F-4D97-AF65-F5344CB8AC3E}">
        <p14:creationId xmlns:p14="http://schemas.microsoft.com/office/powerpoint/2010/main" xmlns="" val="36207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lgn="ctr">
              <a:buNone/>
            </a:pPr>
            <a:endParaRPr lang="en-GB" dirty="0"/>
          </a:p>
          <a:p>
            <a:pPr marL="0" indent="0" algn="ctr">
              <a:buNone/>
            </a:pPr>
            <a:endParaRPr lang="en-GB" dirty="0" smtClean="0"/>
          </a:p>
          <a:p>
            <a:pPr marL="0" indent="0" algn="ctr">
              <a:buNone/>
            </a:pPr>
            <a:r>
              <a:rPr lang="en-GB" sz="3200" dirty="0" smtClean="0"/>
              <a:t>THANK YOU</a:t>
            </a:r>
          </a:p>
          <a:p>
            <a:pPr marL="0" indent="0" algn="ctr">
              <a:buNone/>
            </a:pPr>
            <a:r>
              <a:rPr lang="en-GB" dirty="0" smtClean="0">
                <a:hlinkClick r:id="rId2"/>
              </a:rPr>
              <a:t>f.waters@antislavery.org</a:t>
            </a:r>
            <a:endParaRPr lang="en-GB" dirty="0" smtClean="0"/>
          </a:p>
          <a:p>
            <a:pPr marL="0" indent="0" algn="ctr">
              <a:buNone/>
            </a:pPr>
            <a:r>
              <a:rPr lang="en-GB" dirty="0" smtClean="0">
                <a:hlinkClick r:id="rId3"/>
              </a:rPr>
              <a:t>www.raceineurope.org</a:t>
            </a:r>
            <a:r>
              <a:rPr lang="en-GB" dirty="0" smtClean="0"/>
              <a:t> </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28357" y="1404096"/>
            <a:ext cx="4931198" cy="1140800"/>
          </a:xfrm>
          <a:prstGeom prst="rect">
            <a:avLst/>
          </a:prstGeom>
        </p:spPr>
      </p:pic>
    </p:spTree>
    <p:extLst>
      <p:ext uri="{BB962C8B-B14F-4D97-AF65-F5344CB8AC3E}">
        <p14:creationId xmlns:p14="http://schemas.microsoft.com/office/powerpoint/2010/main" xmlns="" val="1081914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808</Words>
  <Application>Microsoft Office PowerPoint</Application>
  <PresentationFormat>Vlastní</PresentationFormat>
  <Paragraphs>61</Paragraphs>
  <Slides>8</Slides>
  <Notes>1</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Office Theme</vt:lpstr>
      <vt:lpstr> Response to Trafficking for forced criminal exploitation and begging </vt:lpstr>
      <vt:lpstr>Case Study: Forced Cannabis Cultivation</vt:lpstr>
      <vt:lpstr>Indicators:</vt:lpstr>
      <vt:lpstr>Solutions:</vt:lpstr>
      <vt:lpstr>Snímek 5</vt:lpstr>
      <vt:lpstr>7 Stage Identification Model</vt:lpstr>
      <vt:lpstr>Recommendations:</vt:lpstr>
      <vt:lpstr>Snímek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Trafficking for forced criminal exploitation and begging</dc:title>
  <dc:creator>Fiona Waters</dc:creator>
  <cp:lastModifiedBy>Marie</cp:lastModifiedBy>
  <cp:revision>14</cp:revision>
  <cp:lastPrinted>2014-09-12T14:33:31Z</cp:lastPrinted>
  <dcterms:created xsi:type="dcterms:W3CDTF">2014-09-09T14:07:58Z</dcterms:created>
  <dcterms:modified xsi:type="dcterms:W3CDTF">2014-09-19T16:59:10Z</dcterms:modified>
</cp:coreProperties>
</file>